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5" r:id="rId1"/>
  </p:sldMasterIdLst>
  <p:notesMasterIdLst>
    <p:notesMasterId r:id="rId38"/>
  </p:notesMasterIdLst>
  <p:handoutMasterIdLst>
    <p:handoutMasterId r:id="rId39"/>
  </p:handoutMasterIdLst>
  <p:sldIdLst>
    <p:sldId id="281" r:id="rId2"/>
    <p:sldId id="305" r:id="rId3"/>
    <p:sldId id="317" r:id="rId4"/>
    <p:sldId id="311" r:id="rId5"/>
    <p:sldId id="319" r:id="rId6"/>
    <p:sldId id="333" r:id="rId7"/>
    <p:sldId id="313" r:id="rId8"/>
    <p:sldId id="318" r:id="rId9"/>
    <p:sldId id="334" r:id="rId10"/>
    <p:sldId id="335" r:id="rId11"/>
    <p:sldId id="336" r:id="rId12"/>
    <p:sldId id="337" r:id="rId13"/>
    <p:sldId id="338" r:id="rId14"/>
    <p:sldId id="339" r:id="rId15"/>
    <p:sldId id="340" r:id="rId16"/>
    <p:sldId id="341" r:id="rId17"/>
    <p:sldId id="308" r:id="rId18"/>
    <p:sldId id="342" r:id="rId19"/>
    <p:sldId id="295" r:id="rId20"/>
    <p:sldId id="343" r:id="rId21"/>
    <p:sldId id="344" r:id="rId22"/>
    <p:sldId id="352" r:id="rId23"/>
    <p:sldId id="353" r:id="rId24"/>
    <p:sldId id="354" r:id="rId25"/>
    <p:sldId id="345" r:id="rId26"/>
    <p:sldId id="346" r:id="rId27"/>
    <p:sldId id="355" r:id="rId28"/>
    <p:sldId id="331" r:id="rId29"/>
    <p:sldId id="348" r:id="rId30"/>
    <p:sldId id="349" r:id="rId31"/>
    <p:sldId id="356" r:id="rId32"/>
    <p:sldId id="351" r:id="rId33"/>
    <p:sldId id="350" r:id="rId34"/>
    <p:sldId id="357" r:id="rId35"/>
    <p:sldId id="329" r:id="rId36"/>
    <p:sldId id="316" r:id="rId3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lide Types" id="{32FB2BEB-3125-A740-9BAC-0B48254924AF}">
          <p14:sldIdLst>
            <p14:sldId id="281"/>
            <p14:sldId id="305"/>
            <p14:sldId id="317"/>
            <p14:sldId id="311"/>
            <p14:sldId id="319"/>
            <p14:sldId id="333"/>
            <p14:sldId id="313"/>
            <p14:sldId id="318"/>
            <p14:sldId id="334"/>
            <p14:sldId id="335"/>
            <p14:sldId id="336"/>
            <p14:sldId id="337"/>
            <p14:sldId id="338"/>
            <p14:sldId id="339"/>
            <p14:sldId id="340"/>
            <p14:sldId id="341"/>
            <p14:sldId id="308"/>
            <p14:sldId id="342"/>
            <p14:sldId id="295"/>
            <p14:sldId id="343"/>
            <p14:sldId id="344"/>
            <p14:sldId id="352"/>
            <p14:sldId id="353"/>
            <p14:sldId id="354"/>
            <p14:sldId id="345"/>
            <p14:sldId id="346"/>
            <p14:sldId id="355"/>
            <p14:sldId id="331"/>
            <p14:sldId id="348"/>
            <p14:sldId id="349"/>
            <p14:sldId id="356"/>
            <p14:sldId id="351"/>
            <p14:sldId id="350"/>
            <p14:sldId id="357"/>
            <p14:sldId id="329"/>
            <p14:sldId id="316"/>
          </p14:sldIdLst>
        </p14:section>
      </p14:sectionLst>
    </p:ext>
    <p:ext uri="{EFAFB233-063F-42B5-8137-9DF3F51BA10A}">
      <p15:sldGuideLst xmlns:p15="http://schemas.microsoft.com/office/powerpoint/2012/main">
        <p15:guide id="1" orient="horz" pos="3031">
          <p15:clr>
            <a:srgbClr val="A4A3A4"/>
          </p15:clr>
        </p15:guide>
        <p15:guide id="2" orient="horz" pos="708">
          <p15:clr>
            <a:srgbClr val="A4A3A4"/>
          </p15:clr>
        </p15:guide>
        <p15:guide id="3" orient="horz" pos="207">
          <p15:clr>
            <a:srgbClr val="A4A3A4"/>
          </p15:clr>
        </p15:guide>
        <p15:guide id="4" pos="287">
          <p15:clr>
            <a:srgbClr val="A4A3A4"/>
          </p15:clr>
        </p15:guide>
        <p15:guide id="5" pos="5474">
          <p15:clr>
            <a:srgbClr val="A4A3A4"/>
          </p15:clr>
        </p15:guide>
        <p15:guide id="6" pos="2880">
          <p15:clr>
            <a:srgbClr val="A4A3A4"/>
          </p15:clr>
        </p15:guide>
        <p15:guide id="7" pos="287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3651"/>
    <a:srgbClr val="D9D9D9"/>
    <a:srgbClr val="1C3750"/>
    <a:srgbClr val="2F8394"/>
    <a:srgbClr val="E9F9FF"/>
    <a:srgbClr val="C7DBEC"/>
    <a:srgbClr val="192F4B"/>
    <a:srgbClr val="307094"/>
    <a:srgbClr val="33769A"/>
    <a:srgbClr val="304E6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23" autoAdjust="0"/>
    <p:restoredTop sz="98203" autoAdjust="0"/>
  </p:normalViewPr>
  <p:slideViewPr>
    <p:cSldViewPr snapToGrid="0" snapToObjects="1" showGuides="1">
      <p:cViewPr varScale="1">
        <p:scale>
          <a:sx n="109" d="100"/>
          <a:sy n="109" d="100"/>
        </p:scale>
        <p:origin x="941" y="62"/>
      </p:cViewPr>
      <p:guideLst>
        <p:guide orient="horz" pos="3031"/>
        <p:guide orient="horz" pos="708"/>
        <p:guide orient="horz" pos="207"/>
        <p:guide pos="287"/>
        <p:guide pos="5474"/>
        <p:guide pos="2880"/>
        <p:guide pos="287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8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Arial Narrow"/>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374BAF5-3B37-654E-A74F-521371AC9504}" type="datetimeFigureOut">
              <a:rPr lang="en-US" smtClean="0">
                <a:latin typeface="Arial Narrow"/>
              </a:rPr>
              <a:t>8/5/2020</a:t>
            </a:fld>
            <a:endParaRPr lang="en-US" dirty="0">
              <a:latin typeface="Arial Narrow"/>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Arial Narrow"/>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9A21201-581C-3049-9BA8-DDF27C7A8A0A}" type="slidenum">
              <a:rPr lang="en-US" smtClean="0">
                <a:latin typeface="Arial Narrow"/>
              </a:rPr>
              <a:t>‹#›</a:t>
            </a:fld>
            <a:endParaRPr lang="en-US" dirty="0">
              <a:latin typeface="Arial Narrow"/>
            </a:endParaRPr>
          </a:p>
        </p:txBody>
      </p:sp>
    </p:spTree>
    <p:extLst>
      <p:ext uri="{BB962C8B-B14F-4D97-AF65-F5344CB8AC3E}">
        <p14:creationId xmlns:p14="http://schemas.microsoft.com/office/powerpoint/2010/main" val="29599544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Narrow"/>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Narrow"/>
              </a:defRPr>
            </a:lvl1pPr>
          </a:lstStyle>
          <a:p>
            <a:fld id="{F2487051-C2FA-694B-8817-08E3CE5FEDD7}" type="datetimeFigureOut">
              <a:rPr lang="en-US" smtClean="0"/>
              <a:pPr/>
              <a:t>8/5/2020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Narrow"/>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Narrow"/>
              </a:defRPr>
            </a:lvl1pPr>
          </a:lstStyle>
          <a:p>
            <a:fld id="{31C12B0C-0C07-E641-8F34-10A0521EE122}" type="slidenum">
              <a:rPr lang="en-US" smtClean="0"/>
              <a:pPr/>
              <a:t>‹#›</a:t>
            </a:fld>
            <a:endParaRPr lang="en-US" dirty="0"/>
          </a:p>
        </p:txBody>
      </p:sp>
    </p:spTree>
    <p:extLst>
      <p:ext uri="{BB962C8B-B14F-4D97-AF65-F5344CB8AC3E}">
        <p14:creationId xmlns:p14="http://schemas.microsoft.com/office/powerpoint/2010/main" val="27992222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Arial Narrow"/>
        <a:ea typeface="+mn-ea"/>
        <a:cs typeface="+mn-cs"/>
      </a:defRPr>
    </a:lvl1pPr>
    <a:lvl2pPr marL="457200" algn="l" defTabSz="457200" rtl="0" eaLnBrk="1" latinLnBrk="0" hangingPunct="1">
      <a:defRPr sz="1200" kern="1200">
        <a:solidFill>
          <a:schemeClr val="tx1"/>
        </a:solidFill>
        <a:latin typeface="Arial Narrow"/>
        <a:ea typeface="+mn-ea"/>
        <a:cs typeface="+mn-cs"/>
      </a:defRPr>
    </a:lvl2pPr>
    <a:lvl3pPr marL="914400" algn="l" defTabSz="457200" rtl="0" eaLnBrk="1" latinLnBrk="0" hangingPunct="1">
      <a:defRPr sz="1200" kern="1200">
        <a:solidFill>
          <a:schemeClr val="tx1"/>
        </a:solidFill>
        <a:latin typeface="Arial Narrow"/>
        <a:ea typeface="+mn-ea"/>
        <a:cs typeface="+mn-cs"/>
      </a:defRPr>
    </a:lvl3pPr>
    <a:lvl4pPr marL="1371600" algn="l" defTabSz="457200" rtl="0" eaLnBrk="1" latinLnBrk="0" hangingPunct="1">
      <a:defRPr sz="1200" kern="1200">
        <a:solidFill>
          <a:schemeClr val="tx1"/>
        </a:solidFill>
        <a:latin typeface="Arial Narrow"/>
        <a:ea typeface="+mn-ea"/>
        <a:cs typeface="+mn-cs"/>
      </a:defRPr>
    </a:lvl4pPr>
    <a:lvl5pPr marL="1828800" algn="l" defTabSz="457200" rtl="0" eaLnBrk="1" latinLnBrk="0" hangingPunct="1">
      <a:defRPr sz="1200" kern="1200">
        <a:solidFill>
          <a:schemeClr val="tx1"/>
        </a:solidFill>
        <a:latin typeface="Arial Narrow"/>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C12B0C-0C07-E641-8F34-10A0521EE122}" type="slidenum">
              <a:rPr lang="en-US" smtClean="0"/>
              <a:t>1</a:t>
            </a:fld>
            <a:endParaRPr lang="en-US"/>
          </a:p>
        </p:txBody>
      </p:sp>
    </p:spTree>
    <p:extLst>
      <p:ext uri="{BB962C8B-B14F-4D97-AF65-F5344CB8AC3E}">
        <p14:creationId xmlns:p14="http://schemas.microsoft.com/office/powerpoint/2010/main" val="9984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C12B0C-0C07-E641-8F34-10A0521EE122}" type="slidenum">
              <a:rPr lang="en-US" smtClean="0"/>
              <a:pPr/>
              <a:t>17</a:t>
            </a:fld>
            <a:endParaRPr lang="en-US" dirty="0"/>
          </a:p>
        </p:txBody>
      </p:sp>
    </p:spTree>
    <p:extLst>
      <p:ext uri="{BB962C8B-B14F-4D97-AF65-F5344CB8AC3E}">
        <p14:creationId xmlns:p14="http://schemas.microsoft.com/office/powerpoint/2010/main" val="21026758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1B3651"/>
        </a:solidFill>
        <a:effectLst/>
      </p:bgPr>
    </p:bg>
    <p:spTree>
      <p:nvGrpSpPr>
        <p:cNvPr id="1" name=""/>
        <p:cNvGrpSpPr/>
        <p:nvPr/>
      </p:nvGrpSpPr>
      <p:grpSpPr>
        <a:xfrm>
          <a:off x="0" y="0"/>
          <a:ext cx="0" cy="0"/>
          <a:chOff x="0" y="0"/>
          <a:chExt cx="0" cy="0"/>
        </a:xfrm>
      </p:grpSpPr>
      <p:grpSp>
        <p:nvGrpSpPr>
          <p:cNvPr id="10" name="Group 9"/>
          <p:cNvGrpSpPr/>
          <p:nvPr userDrawn="1"/>
        </p:nvGrpSpPr>
        <p:grpSpPr>
          <a:xfrm>
            <a:off x="1893659" y="1520338"/>
            <a:ext cx="5350893" cy="959193"/>
            <a:chOff x="2257013" y="1682350"/>
            <a:chExt cx="4447108" cy="797182"/>
          </a:xfrm>
        </p:grpSpPr>
        <p:pic>
          <p:nvPicPr>
            <p:cNvPr id="11" name="Picture 10" descr="Banner-02.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5899123" y="1682350"/>
              <a:ext cx="804998" cy="797182"/>
            </a:xfrm>
            <a:prstGeom prst="rect">
              <a:avLst/>
            </a:prstGeom>
          </p:spPr>
        </p:pic>
        <p:pic>
          <p:nvPicPr>
            <p:cNvPr id="12" name="Picture 11" descr="Banner-03.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2257013" y="1682350"/>
              <a:ext cx="804998" cy="797182"/>
            </a:xfrm>
            <a:prstGeom prst="rect">
              <a:avLst/>
            </a:prstGeom>
          </p:spPr>
        </p:pic>
        <p:sp>
          <p:nvSpPr>
            <p:cNvPr id="13" name="Rectangle 12"/>
            <p:cNvSpPr/>
            <p:nvPr/>
          </p:nvSpPr>
          <p:spPr>
            <a:xfrm>
              <a:off x="2660952" y="1741929"/>
              <a:ext cx="3640667" cy="487600"/>
            </a:xfrm>
            <a:prstGeom prst="rect">
              <a:avLst/>
            </a:prstGeom>
            <a:solidFill>
              <a:srgbClr val="9C2A2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Narrow"/>
              </a:endParaRPr>
            </a:p>
          </p:txBody>
        </p:sp>
      </p:grpSp>
      <p:pic>
        <p:nvPicPr>
          <p:cNvPr id="15" name="Picture 14" descr="Gears-05.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011665" y="265172"/>
            <a:ext cx="1120670" cy="1258834"/>
          </a:xfrm>
          <a:prstGeom prst="rect">
            <a:avLst/>
          </a:prstGeom>
        </p:spPr>
      </p:pic>
      <p:cxnSp>
        <p:nvCxnSpPr>
          <p:cNvPr id="19" name="Straight Connector 18"/>
          <p:cNvCxnSpPr/>
          <p:nvPr userDrawn="1"/>
        </p:nvCxnSpPr>
        <p:spPr>
          <a:xfrm>
            <a:off x="4572001" y="0"/>
            <a:ext cx="0" cy="422413"/>
          </a:xfrm>
          <a:prstGeom prst="line">
            <a:avLst/>
          </a:prstGeom>
          <a:ln w="23495" cap="flat">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5" name="Text Placeholder 4"/>
          <p:cNvSpPr>
            <a:spLocks noGrp="1"/>
          </p:cNvSpPr>
          <p:nvPr>
            <p:ph type="body" sz="quarter" idx="10" hasCustomPrompt="1"/>
          </p:nvPr>
        </p:nvSpPr>
        <p:spPr>
          <a:xfrm>
            <a:off x="2539623" y="1592263"/>
            <a:ext cx="4100512" cy="585787"/>
          </a:xfrm>
        </p:spPr>
        <p:txBody>
          <a:bodyPr>
            <a:normAutofit/>
          </a:bodyPr>
          <a:lstStyle>
            <a:lvl1pPr marL="0" indent="0" algn="ctr">
              <a:buNone/>
              <a:defRPr sz="3000" spc="0">
                <a:solidFill>
                  <a:srgbClr val="FFFFFF"/>
                </a:solidFill>
                <a:latin typeface="Arial"/>
                <a:cs typeface="Arial"/>
              </a:defRPr>
            </a:lvl1pPr>
          </a:lstStyle>
          <a:p>
            <a:pPr lvl="0"/>
            <a:r>
              <a:rPr lang="en-US" dirty="0"/>
              <a:t>Add a Powerful</a:t>
            </a:r>
          </a:p>
        </p:txBody>
      </p:sp>
      <p:sp>
        <p:nvSpPr>
          <p:cNvPr id="21" name="Text Placeholder 20"/>
          <p:cNvSpPr>
            <a:spLocks noGrp="1"/>
          </p:cNvSpPr>
          <p:nvPr>
            <p:ph type="body" sz="quarter" idx="11" hasCustomPrompt="1"/>
          </p:nvPr>
        </p:nvSpPr>
        <p:spPr>
          <a:xfrm>
            <a:off x="2020055" y="2334694"/>
            <a:ext cx="5116513" cy="1112460"/>
          </a:xfrm>
        </p:spPr>
        <p:txBody>
          <a:bodyPr>
            <a:noAutofit/>
          </a:bodyPr>
          <a:lstStyle>
            <a:lvl1pPr marL="0" indent="0" algn="ctr">
              <a:buNone/>
              <a:defRPr sz="6600" b="0" i="0" baseline="0">
                <a:solidFill>
                  <a:srgbClr val="FFFFFF"/>
                </a:solidFill>
                <a:latin typeface="Cambria"/>
                <a:cs typeface="Cambria"/>
              </a:defRPr>
            </a:lvl1pPr>
          </a:lstStyle>
          <a:p>
            <a:pPr lvl="0"/>
            <a:r>
              <a:rPr lang="en-US" dirty="0"/>
              <a:t>TITLE HERE</a:t>
            </a:r>
          </a:p>
        </p:txBody>
      </p:sp>
    </p:spTree>
    <p:extLst>
      <p:ext uri="{BB962C8B-B14F-4D97-AF65-F5344CB8AC3E}">
        <p14:creationId xmlns:p14="http://schemas.microsoft.com/office/powerpoint/2010/main" val="2608901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rgbClr val="1B3651"/>
        </a:solidFill>
        <a:effectLst/>
      </p:bgPr>
    </p:bg>
    <p:spTree>
      <p:nvGrpSpPr>
        <p:cNvPr id="1" name=""/>
        <p:cNvGrpSpPr/>
        <p:nvPr/>
      </p:nvGrpSpPr>
      <p:grpSpPr>
        <a:xfrm>
          <a:off x="0" y="0"/>
          <a:ext cx="0" cy="0"/>
          <a:chOff x="0" y="0"/>
          <a:chExt cx="0" cy="0"/>
        </a:xfrm>
      </p:grpSpPr>
      <p:cxnSp>
        <p:nvCxnSpPr>
          <p:cNvPr id="4" name="Straight Connector 3"/>
          <p:cNvCxnSpPr/>
          <p:nvPr userDrawn="1"/>
        </p:nvCxnSpPr>
        <p:spPr>
          <a:xfrm flipH="1">
            <a:off x="1644952" y="1660257"/>
            <a:ext cx="5829905" cy="24190"/>
          </a:xfrm>
          <a:prstGeom prst="line">
            <a:avLst/>
          </a:prstGeom>
          <a:ln w="23495" cap="flat">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flipH="1">
            <a:off x="1644952" y="2815765"/>
            <a:ext cx="5829905" cy="0"/>
          </a:xfrm>
          <a:prstGeom prst="line">
            <a:avLst/>
          </a:prstGeom>
          <a:ln w="23495" cap="flat">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7" name="Text Placeholder 6"/>
          <p:cNvSpPr>
            <a:spLocks noGrp="1"/>
          </p:cNvSpPr>
          <p:nvPr>
            <p:ph type="body" sz="quarter" idx="10" hasCustomPrompt="1"/>
          </p:nvPr>
        </p:nvSpPr>
        <p:spPr>
          <a:xfrm>
            <a:off x="1464609" y="1639515"/>
            <a:ext cx="6154738" cy="1131887"/>
          </a:xfrm>
        </p:spPr>
        <p:txBody>
          <a:bodyPr anchor="ctr">
            <a:noAutofit/>
          </a:bodyPr>
          <a:lstStyle>
            <a:lvl1pPr marL="0" indent="0" algn="ctr">
              <a:buNone/>
              <a:defRPr sz="8000" strike="noStrike" baseline="0">
                <a:solidFill>
                  <a:srgbClr val="FFFFFF"/>
                </a:solidFill>
                <a:latin typeface="Cambria"/>
                <a:cs typeface="Cambria"/>
              </a:defRPr>
            </a:lvl1pPr>
          </a:lstStyle>
          <a:p>
            <a:pPr lvl="0"/>
            <a:r>
              <a:rPr lang="en-US" dirty="0"/>
              <a:t>THANK YOU!</a:t>
            </a:r>
          </a:p>
        </p:txBody>
      </p:sp>
    </p:spTree>
    <p:extLst>
      <p:ext uri="{BB962C8B-B14F-4D97-AF65-F5344CB8AC3E}">
        <p14:creationId xmlns:p14="http://schemas.microsoft.com/office/powerpoint/2010/main" val="3226259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95625"/>
            <a:ext cx="8229600" cy="857250"/>
          </a:xfrm>
        </p:spPr>
        <p:txBody>
          <a:bodyPr/>
          <a:lstStyle>
            <a:lvl1pPr>
              <a:defRPr b="0">
                <a:latin typeface="Cambria"/>
                <a:cs typeface="Cambria"/>
              </a:defRPr>
            </a:lvl1pPr>
          </a:lstStyle>
          <a:p>
            <a:r>
              <a:rPr lang="en-US" dirty="0"/>
              <a:t>Click to add text</a:t>
            </a:r>
          </a:p>
        </p:txBody>
      </p:sp>
    </p:spTree>
    <p:extLst>
      <p:ext uri="{BB962C8B-B14F-4D97-AF65-F5344CB8AC3E}">
        <p14:creationId xmlns:p14="http://schemas.microsoft.com/office/powerpoint/2010/main" val="696334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peaker Introduction">
    <p:bg>
      <p:bgPr>
        <a:solidFill>
          <a:schemeClr val="bg1">
            <a:lumMod val="85000"/>
          </a:schemeClr>
        </a:solidFill>
        <a:effectLst/>
      </p:bgPr>
    </p:bg>
    <p:spTree>
      <p:nvGrpSpPr>
        <p:cNvPr id="1" name=""/>
        <p:cNvGrpSpPr/>
        <p:nvPr/>
      </p:nvGrpSpPr>
      <p:grpSpPr>
        <a:xfrm>
          <a:off x="0" y="0"/>
          <a:ext cx="0" cy="0"/>
          <a:chOff x="0" y="0"/>
          <a:chExt cx="0" cy="0"/>
        </a:xfrm>
      </p:grpSpPr>
      <p:cxnSp>
        <p:nvCxnSpPr>
          <p:cNvPr id="12" name="Straight Connector 11"/>
          <p:cNvCxnSpPr/>
          <p:nvPr/>
        </p:nvCxnSpPr>
        <p:spPr>
          <a:xfrm>
            <a:off x="5158633" y="3284907"/>
            <a:ext cx="3378215" cy="0"/>
          </a:xfrm>
          <a:prstGeom prst="line">
            <a:avLst/>
          </a:prstGeom>
          <a:ln>
            <a:solidFill>
              <a:schemeClr val="accent4">
                <a:lumMod val="40000"/>
                <a:lumOff val="60000"/>
              </a:schemeClr>
            </a:solidFill>
          </a:ln>
          <a:effectLst/>
        </p:spPr>
        <p:style>
          <a:lnRef idx="2">
            <a:schemeClr val="accent6"/>
          </a:lnRef>
          <a:fillRef idx="0">
            <a:schemeClr val="accent6"/>
          </a:fillRef>
          <a:effectRef idx="1">
            <a:schemeClr val="accent6"/>
          </a:effectRef>
          <a:fontRef idx="minor">
            <a:schemeClr val="tx1"/>
          </a:fontRef>
        </p:style>
      </p:cxnSp>
      <p:sp>
        <p:nvSpPr>
          <p:cNvPr id="10" name="Text Placeholder 9"/>
          <p:cNvSpPr>
            <a:spLocks noGrp="1"/>
          </p:cNvSpPr>
          <p:nvPr>
            <p:ph type="body" sz="quarter" idx="11" hasCustomPrompt="1"/>
          </p:nvPr>
        </p:nvSpPr>
        <p:spPr>
          <a:xfrm>
            <a:off x="5158633" y="3527145"/>
            <a:ext cx="3478213" cy="1224150"/>
          </a:xfrm>
        </p:spPr>
        <p:txBody>
          <a:bodyPr>
            <a:normAutofit/>
          </a:bodyPr>
          <a:lstStyle>
            <a:lvl1pPr marL="0" marR="0" indent="0" algn="l" defTabSz="457200" rtl="0" eaLnBrk="1" fontAlgn="auto" latinLnBrk="0" hangingPunct="1">
              <a:lnSpc>
                <a:spcPct val="100000"/>
              </a:lnSpc>
              <a:spcBef>
                <a:spcPct val="20000"/>
              </a:spcBef>
              <a:spcAft>
                <a:spcPts val="0"/>
              </a:spcAft>
              <a:buClr>
                <a:schemeClr val="accent2">
                  <a:lumMod val="75000"/>
                </a:schemeClr>
              </a:buClr>
              <a:buSzTx/>
              <a:buFont typeface="Arial"/>
              <a:buNone/>
              <a:tabLst/>
              <a:defRPr sz="2400" baseline="0">
                <a:solidFill>
                  <a:srgbClr val="192F4B"/>
                </a:solidFill>
                <a:latin typeface="Arial"/>
                <a:cs typeface="Arial"/>
              </a:defRPr>
            </a:lvl1pPr>
          </a:lstStyle>
          <a:p>
            <a:pPr marL="0" marR="0" lvl="0" indent="0" algn="l" defTabSz="457200" rtl="0" eaLnBrk="1" fontAlgn="auto" latinLnBrk="0" hangingPunct="1">
              <a:lnSpc>
                <a:spcPct val="100000"/>
              </a:lnSpc>
              <a:spcBef>
                <a:spcPct val="20000"/>
              </a:spcBef>
              <a:spcAft>
                <a:spcPts val="0"/>
              </a:spcAft>
              <a:buClr>
                <a:schemeClr val="accent2">
                  <a:lumMod val="75000"/>
                </a:schemeClr>
              </a:buClr>
              <a:buSzTx/>
              <a:buFont typeface="Arial"/>
              <a:buNone/>
              <a:tabLst/>
              <a:defRPr/>
            </a:pPr>
            <a:r>
              <a:rPr lang="en-US" dirty="0"/>
              <a:t>Add a little bit more about yourself here.</a:t>
            </a:r>
          </a:p>
          <a:p>
            <a:pPr lvl="0"/>
            <a:endParaRPr lang="en-US" dirty="0"/>
          </a:p>
        </p:txBody>
      </p:sp>
      <p:sp>
        <p:nvSpPr>
          <p:cNvPr id="3" name="Text Placeholder 2"/>
          <p:cNvSpPr>
            <a:spLocks noGrp="1"/>
          </p:cNvSpPr>
          <p:nvPr>
            <p:ph type="body" sz="quarter" idx="13" hasCustomPrompt="1"/>
          </p:nvPr>
        </p:nvSpPr>
        <p:spPr>
          <a:xfrm>
            <a:off x="5124450" y="1616075"/>
            <a:ext cx="3478213" cy="1550988"/>
          </a:xfrm>
        </p:spPr>
        <p:txBody>
          <a:bodyPr>
            <a:normAutofit/>
          </a:bodyPr>
          <a:lstStyle>
            <a:lvl1pPr marL="0" indent="0">
              <a:buNone/>
              <a:defRPr sz="2500" baseline="0">
                <a:solidFill>
                  <a:srgbClr val="1B3651"/>
                </a:solidFill>
                <a:latin typeface="Arial"/>
                <a:cs typeface="Arial"/>
              </a:defRPr>
            </a:lvl1pPr>
          </a:lstStyle>
          <a:p>
            <a:r>
              <a:rPr lang="en-US" dirty="0">
                <a:solidFill>
                  <a:srgbClr val="1B3651"/>
                </a:solidFill>
                <a:latin typeface="Arial"/>
                <a:cs typeface="Arial"/>
              </a:rPr>
              <a:t>Your Name             Your Company       Your Twitter Handle</a:t>
            </a:r>
          </a:p>
          <a:p>
            <a:pPr lvl="0"/>
            <a:endParaRPr lang="en-US" dirty="0"/>
          </a:p>
          <a:p>
            <a:pPr lvl="0"/>
            <a:endParaRPr lang="en-US" dirty="0"/>
          </a:p>
        </p:txBody>
      </p:sp>
      <p:cxnSp>
        <p:nvCxnSpPr>
          <p:cNvPr id="9" name="Straight Connector 8"/>
          <p:cNvCxnSpPr/>
          <p:nvPr/>
        </p:nvCxnSpPr>
        <p:spPr>
          <a:xfrm>
            <a:off x="5158633" y="3284907"/>
            <a:ext cx="3378215" cy="0"/>
          </a:xfrm>
          <a:prstGeom prst="line">
            <a:avLst/>
          </a:prstGeom>
          <a:ln>
            <a:solidFill>
              <a:schemeClr val="accent4">
                <a:lumMod val="40000"/>
                <a:lumOff val="60000"/>
              </a:schemeClr>
            </a:solidFill>
          </a:ln>
          <a:effectLst/>
        </p:spPr>
        <p:style>
          <a:lnRef idx="2">
            <a:schemeClr val="accent6"/>
          </a:lnRef>
          <a:fillRef idx="0">
            <a:schemeClr val="accent6"/>
          </a:fillRef>
          <a:effectRef idx="1">
            <a:schemeClr val="accent6"/>
          </a:effectRef>
          <a:fontRef idx="minor">
            <a:schemeClr val="tx1"/>
          </a:fontRef>
        </p:style>
      </p:cxnSp>
      <p:cxnSp>
        <p:nvCxnSpPr>
          <p:cNvPr id="15" name="Straight Connector 14"/>
          <p:cNvCxnSpPr/>
          <p:nvPr userDrawn="1"/>
        </p:nvCxnSpPr>
        <p:spPr>
          <a:xfrm>
            <a:off x="5158633" y="3284907"/>
            <a:ext cx="3378215" cy="0"/>
          </a:xfrm>
          <a:prstGeom prst="line">
            <a:avLst/>
          </a:prstGeom>
          <a:ln>
            <a:solidFill>
              <a:srgbClr val="76201E"/>
            </a:solidFill>
          </a:ln>
          <a:effectLst/>
        </p:spPr>
        <p:style>
          <a:lnRef idx="2">
            <a:schemeClr val="accent6"/>
          </a:lnRef>
          <a:fillRef idx="0">
            <a:schemeClr val="accent6"/>
          </a:fillRef>
          <a:effectRef idx="1">
            <a:schemeClr val="accent6"/>
          </a:effectRef>
          <a:fontRef idx="minor">
            <a:schemeClr val="tx1"/>
          </a:fontRef>
        </p:style>
      </p:cxnSp>
      <p:sp>
        <p:nvSpPr>
          <p:cNvPr id="11" name="Text Placeholder 20"/>
          <p:cNvSpPr>
            <a:spLocks noGrp="1"/>
          </p:cNvSpPr>
          <p:nvPr>
            <p:ph type="body" sz="quarter" idx="14" hasCustomPrompt="1"/>
          </p:nvPr>
        </p:nvSpPr>
        <p:spPr>
          <a:xfrm>
            <a:off x="5123691" y="856909"/>
            <a:ext cx="3478213" cy="514444"/>
          </a:xfrm>
        </p:spPr>
        <p:txBody>
          <a:bodyPr>
            <a:noAutofit/>
          </a:bodyPr>
          <a:lstStyle>
            <a:lvl1pPr marL="0" marR="0" indent="0" algn="l" defTabSz="457200" rtl="0" eaLnBrk="1" fontAlgn="auto" latinLnBrk="0" hangingPunct="1">
              <a:lnSpc>
                <a:spcPct val="80000"/>
              </a:lnSpc>
              <a:spcBef>
                <a:spcPct val="20000"/>
              </a:spcBef>
              <a:spcAft>
                <a:spcPts val="0"/>
              </a:spcAft>
              <a:buClrTx/>
              <a:buSzTx/>
              <a:buFont typeface="Arial"/>
              <a:buNone/>
              <a:tabLst/>
              <a:defRPr sz="4000" b="1" i="0" baseline="0">
                <a:solidFill>
                  <a:srgbClr val="1B3651"/>
                </a:solidFill>
                <a:latin typeface="Cambria"/>
                <a:cs typeface="Cambria"/>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marL="0" marR="0" lvl="0" indent="0" algn="l" defTabSz="457200" rtl="0" eaLnBrk="1" fontAlgn="auto" latinLnBrk="0" hangingPunct="1">
              <a:lnSpc>
                <a:spcPct val="80000"/>
              </a:lnSpc>
              <a:spcBef>
                <a:spcPct val="20000"/>
              </a:spcBef>
              <a:spcAft>
                <a:spcPts val="0"/>
              </a:spcAft>
              <a:buClrTx/>
              <a:buSzTx/>
              <a:buFont typeface="Arial"/>
              <a:buNone/>
              <a:tabLst/>
              <a:defRPr/>
            </a:pPr>
            <a:r>
              <a:rPr lang="en-US" dirty="0"/>
              <a:t>Hello!</a:t>
            </a:r>
          </a:p>
        </p:txBody>
      </p:sp>
      <p:sp>
        <p:nvSpPr>
          <p:cNvPr id="4" name="Picture Placeholder 3"/>
          <p:cNvSpPr>
            <a:spLocks noGrp="1"/>
          </p:cNvSpPr>
          <p:nvPr>
            <p:ph type="pic" sz="quarter" idx="17" hasCustomPrompt="1"/>
          </p:nvPr>
        </p:nvSpPr>
        <p:spPr>
          <a:xfrm>
            <a:off x="0" y="-4582"/>
            <a:ext cx="4419600" cy="5143500"/>
          </a:xfrm>
          <a:solidFill>
            <a:schemeClr val="tx1"/>
          </a:solidFill>
        </p:spPr>
        <p:txBody>
          <a:bodyPr>
            <a:normAutofit/>
          </a:bodyPr>
          <a:lstStyle>
            <a:lvl1pPr marL="0" indent="0">
              <a:buNone/>
              <a:defRPr sz="2800">
                <a:latin typeface="Arial"/>
                <a:cs typeface="Arial"/>
              </a:defRPr>
            </a:lvl1pPr>
          </a:lstStyle>
          <a:p>
            <a:r>
              <a:rPr lang="en-US" dirty="0"/>
              <a:t>Click the photo icon below to add your own image.</a:t>
            </a:r>
          </a:p>
        </p:txBody>
      </p:sp>
    </p:spTree>
    <p:extLst>
      <p:ext uri="{BB962C8B-B14F-4D97-AF65-F5344CB8AC3E}">
        <p14:creationId xmlns:p14="http://schemas.microsoft.com/office/powerpoint/2010/main" val="3431693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bg>
      <p:bgPr>
        <a:solidFill>
          <a:schemeClr val="bg1"/>
        </a:solidFill>
        <a:effectLst/>
      </p:bgPr>
    </p:bg>
    <p:spTree>
      <p:nvGrpSpPr>
        <p:cNvPr id="1" name=""/>
        <p:cNvGrpSpPr/>
        <p:nvPr/>
      </p:nvGrpSpPr>
      <p:grpSpPr>
        <a:xfrm>
          <a:off x="0" y="0"/>
          <a:ext cx="0" cy="0"/>
          <a:chOff x="0" y="0"/>
          <a:chExt cx="0" cy="0"/>
        </a:xfrm>
      </p:grpSpPr>
      <p:cxnSp>
        <p:nvCxnSpPr>
          <p:cNvPr id="20" name="Straight Connector 19"/>
          <p:cNvCxnSpPr/>
          <p:nvPr userDrawn="1"/>
        </p:nvCxnSpPr>
        <p:spPr>
          <a:xfrm flipV="1">
            <a:off x="1186031" y="1566034"/>
            <a:ext cx="11980" cy="3606438"/>
          </a:xfrm>
          <a:prstGeom prst="line">
            <a:avLst/>
          </a:prstGeom>
          <a:ln w="23495" cap="flat">
            <a:solidFill>
              <a:srgbClr val="2F8394"/>
            </a:solidFill>
            <a:prstDash val="sysDot"/>
          </a:ln>
        </p:spPr>
        <p:style>
          <a:lnRef idx="2">
            <a:schemeClr val="accent1"/>
          </a:lnRef>
          <a:fillRef idx="0">
            <a:schemeClr val="accent1"/>
          </a:fillRef>
          <a:effectRef idx="1">
            <a:schemeClr val="accent1"/>
          </a:effectRef>
          <a:fontRef idx="minor">
            <a:schemeClr val="tx1"/>
          </a:fontRef>
        </p:style>
      </p:cxnSp>
      <p:grpSp>
        <p:nvGrpSpPr>
          <p:cNvPr id="21" name="Group 20"/>
          <p:cNvGrpSpPr/>
          <p:nvPr userDrawn="1"/>
        </p:nvGrpSpPr>
        <p:grpSpPr>
          <a:xfrm>
            <a:off x="750485" y="1566034"/>
            <a:ext cx="671896" cy="675145"/>
            <a:chOff x="340088" y="1394937"/>
            <a:chExt cx="671896" cy="911261"/>
          </a:xfrm>
        </p:grpSpPr>
        <p:sp>
          <p:nvSpPr>
            <p:cNvPr id="22" name="Right Triangle 21"/>
            <p:cNvSpPr/>
            <p:nvPr/>
          </p:nvSpPr>
          <p:spPr>
            <a:xfrm rot="10800000">
              <a:off x="340088" y="1967531"/>
              <a:ext cx="447525" cy="338667"/>
            </a:xfrm>
            <a:prstGeom prst="rtTriangle">
              <a:avLst/>
            </a:prstGeom>
            <a:solidFill>
              <a:srgbClr val="76201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Narrow"/>
              </a:endParaRPr>
            </a:p>
          </p:txBody>
        </p:sp>
        <p:sp>
          <p:nvSpPr>
            <p:cNvPr id="23" name="Rectangle 22"/>
            <p:cNvSpPr/>
            <p:nvPr/>
          </p:nvSpPr>
          <p:spPr>
            <a:xfrm>
              <a:off x="340089" y="1394937"/>
              <a:ext cx="671895" cy="572594"/>
            </a:xfrm>
            <a:prstGeom prst="rect">
              <a:avLst/>
            </a:prstGeom>
            <a:solidFill>
              <a:srgbClr val="9C2A2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Narrow"/>
              </a:endParaRPr>
            </a:p>
          </p:txBody>
        </p:sp>
      </p:grpSp>
      <p:sp>
        <p:nvSpPr>
          <p:cNvPr id="28" name="Text Placeholder 27"/>
          <p:cNvSpPr>
            <a:spLocks noGrp="1"/>
          </p:cNvSpPr>
          <p:nvPr>
            <p:ph type="body" sz="quarter" idx="10" hasCustomPrompt="1"/>
          </p:nvPr>
        </p:nvSpPr>
        <p:spPr>
          <a:xfrm>
            <a:off x="646113" y="420224"/>
            <a:ext cx="5778593" cy="565894"/>
          </a:xfrm>
        </p:spPr>
        <p:txBody>
          <a:bodyPr/>
          <a:lstStyle>
            <a:lvl1pPr marL="0" indent="0">
              <a:buNone/>
              <a:defRPr baseline="0">
                <a:latin typeface="Arial"/>
                <a:cs typeface="Arial"/>
              </a:defRPr>
            </a:lvl1pPr>
          </a:lstStyle>
          <a:p>
            <a:pPr lvl="0"/>
            <a:r>
              <a:rPr lang="en-US" dirty="0"/>
              <a:t>ADD AN AGENDA HERE…</a:t>
            </a:r>
          </a:p>
        </p:txBody>
      </p:sp>
      <p:sp>
        <p:nvSpPr>
          <p:cNvPr id="30" name="Text Placeholder 29"/>
          <p:cNvSpPr>
            <a:spLocks noGrp="1"/>
          </p:cNvSpPr>
          <p:nvPr>
            <p:ph type="body" sz="quarter" idx="11" hasCustomPrompt="1"/>
          </p:nvPr>
        </p:nvSpPr>
        <p:spPr>
          <a:xfrm>
            <a:off x="899899" y="1506270"/>
            <a:ext cx="6937375" cy="3386137"/>
          </a:xfrm>
        </p:spPr>
        <p:txBody>
          <a:bodyPr>
            <a:normAutofit/>
          </a:bodyPr>
          <a:lstStyle>
            <a:lvl1pPr marL="514350" indent="-514350">
              <a:buClr>
                <a:schemeClr val="bg1"/>
              </a:buClr>
              <a:buFont typeface="Wingdings" charset="2"/>
              <a:buAutoNum type="arabicPlain"/>
              <a:defRPr sz="2800" baseline="0">
                <a:latin typeface="Arial"/>
                <a:cs typeface="Arial"/>
              </a:defRPr>
            </a:lvl1pPr>
          </a:lstStyle>
          <a:p>
            <a:pPr lvl="0"/>
            <a:r>
              <a:rPr lang="en-US" dirty="0"/>
              <a:t>Add Section One</a:t>
            </a:r>
          </a:p>
        </p:txBody>
      </p:sp>
    </p:spTree>
    <p:extLst>
      <p:ext uri="{BB962C8B-B14F-4D97-AF65-F5344CB8AC3E}">
        <p14:creationId xmlns:p14="http://schemas.microsoft.com/office/powerpoint/2010/main" val="1130094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Dark">
    <p:bg>
      <p:bgPr>
        <a:solidFill>
          <a:srgbClr val="1B3651"/>
        </a:solidFill>
        <a:effectLst/>
      </p:bgPr>
    </p:bg>
    <p:spTree>
      <p:nvGrpSpPr>
        <p:cNvPr id="1" name=""/>
        <p:cNvGrpSpPr/>
        <p:nvPr/>
      </p:nvGrpSpPr>
      <p:grpSpPr>
        <a:xfrm>
          <a:off x="0" y="0"/>
          <a:ext cx="0" cy="0"/>
          <a:chOff x="0" y="0"/>
          <a:chExt cx="0" cy="0"/>
        </a:xfrm>
      </p:grpSpPr>
      <p:sp>
        <p:nvSpPr>
          <p:cNvPr id="3" name="Right Triangle 2"/>
          <p:cNvSpPr/>
          <p:nvPr userDrawn="1"/>
        </p:nvSpPr>
        <p:spPr>
          <a:xfrm rot="10800000">
            <a:off x="1475617" y="1681234"/>
            <a:ext cx="447525" cy="338667"/>
          </a:xfrm>
          <a:prstGeom prst="rtTriangle">
            <a:avLst/>
          </a:prstGeom>
          <a:solidFill>
            <a:srgbClr val="76201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indent="0" algn="ctr">
              <a:buFont typeface="Arial"/>
              <a:buNone/>
            </a:pPr>
            <a:endParaRPr lang="en-US" dirty="0">
              <a:latin typeface="Arial Narrow"/>
            </a:endParaRPr>
          </a:p>
        </p:txBody>
      </p:sp>
      <p:sp>
        <p:nvSpPr>
          <p:cNvPr id="4" name="Rectangle 3"/>
          <p:cNvSpPr/>
          <p:nvPr userDrawn="1"/>
        </p:nvSpPr>
        <p:spPr>
          <a:xfrm>
            <a:off x="1923142" y="1427236"/>
            <a:ext cx="5200952" cy="1947331"/>
          </a:xfrm>
          <a:prstGeom prst="rect">
            <a:avLst/>
          </a:prstGeom>
          <a:solidFill>
            <a:schemeClr val="bg1">
              <a:alpha val="1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marL="0" indent="0" algn="ctr">
              <a:buFont typeface="Arial"/>
              <a:buNone/>
            </a:pPr>
            <a:endParaRPr lang="en-US" dirty="0">
              <a:latin typeface="Arial Narrow"/>
            </a:endParaRPr>
          </a:p>
        </p:txBody>
      </p:sp>
      <p:sp>
        <p:nvSpPr>
          <p:cNvPr id="6" name="Rectangle 5"/>
          <p:cNvSpPr/>
          <p:nvPr userDrawn="1"/>
        </p:nvSpPr>
        <p:spPr>
          <a:xfrm>
            <a:off x="1475618" y="1108640"/>
            <a:ext cx="2044096" cy="572594"/>
          </a:xfrm>
          <a:prstGeom prst="rect">
            <a:avLst/>
          </a:prstGeom>
          <a:solidFill>
            <a:srgbClr val="9C2A2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indent="0" algn="ctr">
              <a:buFont typeface="Arial"/>
              <a:buNone/>
            </a:pPr>
            <a:endParaRPr lang="en-US" dirty="0">
              <a:latin typeface="Arial Narrow"/>
            </a:endParaRPr>
          </a:p>
        </p:txBody>
      </p:sp>
      <p:cxnSp>
        <p:nvCxnSpPr>
          <p:cNvPr id="8" name="Straight Connector 7"/>
          <p:cNvCxnSpPr/>
          <p:nvPr userDrawn="1"/>
        </p:nvCxnSpPr>
        <p:spPr>
          <a:xfrm>
            <a:off x="3664856" y="1269998"/>
            <a:ext cx="5454954" cy="0"/>
          </a:xfrm>
          <a:prstGeom prst="line">
            <a:avLst/>
          </a:prstGeom>
          <a:ln w="23495" cap="flat">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24190" y="3543902"/>
            <a:ext cx="7148284" cy="0"/>
          </a:xfrm>
          <a:prstGeom prst="line">
            <a:avLst/>
          </a:prstGeom>
          <a:ln w="23495" cap="flat">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1" name="Text Placeholder 10"/>
          <p:cNvSpPr>
            <a:spLocks noGrp="1"/>
          </p:cNvSpPr>
          <p:nvPr>
            <p:ph type="body" sz="quarter" idx="15" hasCustomPrompt="1"/>
          </p:nvPr>
        </p:nvSpPr>
        <p:spPr>
          <a:xfrm>
            <a:off x="2198071" y="1759693"/>
            <a:ext cx="4713288" cy="1395412"/>
          </a:xfrm>
        </p:spPr>
        <p:txBody>
          <a:bodyPr>
            <a:normAutofit/>
          </a:bodyPr>
          <a:lstStyle>
            <a:lvl1pPr marL="0" indent="0" algn="ctr">
              <a:buNone/>
              <a:defRPr sz="3600" b="1" baseline="0">
                <a:solidFill>
                  <a:schemeClr val="bg1"/>
                </a:solidFill>
                <a:latin typeface="Cambria"/>
                <a:cs typeface="Cambria"/>
              </a:defRPr>
            </a:lvl1pPr>
          </a:lstStyle>
          <a:p>
            <a:pPr lvl="0"/>
            <a:r>
              <a:rPr lang="en-US" dirty="0"/>
              <a:t>SECTION HEADER GOES HERE</a:t>
            </a:r>
          </a:p>
        </p:txBody>
      </p:sp>
      <p:sp>
        <p:nvSpPr>
          <p:cNvPr id="15" name="Text Placeholder 14"/>
          <p:cNvSpPr>
            <a:spLocks noGrp="1"/>
          </p:cNvSpPr>
          <p:nvPr>
            <p:ph type="body" sz="quarter" idx="16" hasCustomPrompt="1"/>
          </p:nvPr>
        </p:nvSpPr>
        <p:spPr>
          <a:xfrm>
            <a:off x="1476375" y="1158901"/>
            <a:ext cx="2043339" cy="454745"/>
          </a:xfrm>
        </p:spPr>
        <p:txBody>
          <a:bodyPr>
            <a:normAutofit/>
          </a:bodyPr>
          <a:lstStyle>
            <a:lvl1pPr marL="0" indent="0" algn="ctr">
              <a:buNone/>
              <a:defRPr sz="2400" baseline="0">
                <a:solidFill>
                  <a:srgbClr val="FFFFFF"/>
                </a:solidFill>
                <a:latin typeface="Arial"/>
                <a:cs typeface="Arial"/>
              </a:defRPr>
            </a:lvl1pPr>
          </a:lstStyle>
          <a:p>
            <a:pPr lvl="0"/>
            <a:r>
              <a:rPr lang="en-US" dirty="0"/>
              <a:t>PART ONE</a:t>
            </a:r>
          </a:p>
        </p:txBody>
      </p:sp>
    </p:spTree>
    <p:extLst>
      <p:ext uri="{BB962C8B-B14F-4D97-AF65-F5344CB8AC3E}">
        <p14:creationId xmlns:p14="http://schemas.microsoft.com/office/powerpoint/2010/main" val="1619044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 Image">
    <p:bg>
      <p:bgPr>
        <a:solidFill>
          <a:srgbClr val="1B3651"/>
        </a:solidFill>
        <a:effectLst/>
      </p:bgPr>
    </p:bg>
    <p:spTree>
      <p:nvGrpSpPr>
        <p:cNvPr id="1" name=""/>
        <p:cNvGrpSpPr/>
        <p:nvPr/>
      </p:nvGrpSpPr>
      <p:grpSpPr>
        <a:xfrm>
          <a:off x="0" y="0"/>
          <a:ext cx="0" cy="0"/>
          <a:chOff x="0" y="0"/>
          <a:chExt cx="0" cy="0"/>
        </a:xfrm>
      </p:grpSpPr>
      <p:cxnSp>
        <p:nvCxnSpPr>
          <p:cNvPr id="4" name="Straight Connector 3"/>
          <p:cNvCxnSpPr/>
          <p:nvPr userDrawn="1"/>
        </p:nvCxnSpPr>
        <p:spPr>
          <a:xfrm flipV="1">
            <a:off x="691057" y="603665"/>
            <a:ext cx="0" cy="338666"/>
          </a:xfrm>
          <a:prstGeom prst="line">
            <a:avLst/>
          </a:prstGeom>
          <a:ln w="38100">
            <a:solidFill>
              <a:srgbClr val="2F8394"/>
            </a:solidFill>
          </a:ln>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userDrawn="1"/>
        </p:nvCxnSpPr>
        <p:spPr>
          <a:xfrm>
            <a:off x="678962" y="603665"/>
            <a:ext cx="326572" cy="0"/>
          </a:xfrm>
          <a:prstGeom prst="line">
            <a:avLst/>
          </a:prstGeom>
          <a:ln w="38100">
            <a:solidFill>
              <a:srgbClr val="2F8394"/>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flipV="1">
            <a:off x="8415143" y="4222771"/>
            <a:ext cx="0" cy="338666"/>
          </a:xfrm>
          <a:prstGeom prst="line">
            <a:avLst/>
          </a:prstGeom>
          <a:ln w="38100">
            <a:solidFill>
              <a:srgbClr val="2F8394"/>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userDrawn="1"/>
        </p:nvCxnSpPr>
        <p:spPr>
          <a:xfrm>
            <a:off x="8088571" y="4561438"/>
            <a:ext cx="326572" cy="0"/>
          </a:xfrm>
          <a:prstGeom prst="line">
            <a:avLst/>
          </a:prstGeom>
          <a:ln w="38100">
            <a:solidFill>
              <a:srgbClr val="2F8394"/>
            </a:solidFill>
          </a:ln>
        </p:spPr>
        <p:style>
          <a:lnRef idx="2">
            <a:schemeClr val="accent1"/>
          </a:lnRef>
          <a:fillRef idx="0">
            <a:schemeClr val="accent1"/>
          </a:fillRef>
          <a:effectRef idx="1">
            <a:schemeClr val="accent1"/>
          </a:effectRef>
          <a:fontRef idx="minor">
            <a:schemeClr val="tx1"/>
          </a:fontRef>
        </p:style>
      </p:cxnSp>
      <p:sp>
        <p:nvSpPr>
          <p:cNvPr id="9" name="Text Placeholder 8"/>
          <p:cNvSpPr>
            <a:spLocks noGrp="1"/>
          </p:cNvSpPr>
          <p:nvPr>
            <p:ph type="body" sz="quarter" idx="10" hasCustomPrompt="1"/>
          </p:nvPr>
        </p:nvSpPr>
        <p:spPr>
          <a:xfrm>
            <a:off x="1004888" y="942975"/>
            <a:ext cx="7083425" cy="3279775"/>
          </a:xfrm>
        </p:spPr>
        <p:txBody>
          <a:bodyPr anchor="ctr"/>
          <a:lstStyle>
            <a:lvl1pPr marL="0" indent="0" algn="ctr">
              <a:buNone/>
              <a:defRPr baseline="0">
                <a:solidFill>
                  <a:srgbClr val="FFFFFF"/>
                </a:solidFill>
                <a:latin typeface="Cambria"/>
                <a:cs typeface="Cambria"/>
              </a:defRPr>
            </a:lvl1pPr>
          </a:lstStyle>
          <a:p>
            <a:pPr lvl="0"/>
            <a:r>
              <a:rPr lang="en-US" dirty="0"/>
              <a:t>Add Text, an Image, or Both</a:t>
            </a:r>
          </a:p>
        </p:txBody>
      </p:sp>
    </p:spTree>
    <p:extLst>
      <p:ext uri="{BB962C8B-B14F-4D97-AF65-F5344CB8AC3E}">
        <p14:creationId xmlns:p14="http://schemas.microsoft.com/office/powerpoint/2010/main" val="4107036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as Background">
    <p:bg>
      <p:bgPr>
        <a:solidFill>
          <a:schemeClr val="bg1"/>
        </a:solidFill>
        <a:effectLst/>
      </p:bgPr>
    </p:bg>
    <p:spTree>
      <p:nvGrpSpPr>
        <p:cNvPr id="1" name=""/>
        <p:cNvGrpSpPr/>
        <p:nvPr/>
      </p:nvGrpSpPr>
      <p:grpSpPr>
        <a:xfrm>
          <a:off x="0" y="0"/>
          <a:ext cx="0" cy="0"/>
          <a:chOff x="0" y="0"/>
          <a:chExt cx="0" cy="0"/>
        </a:xfrm>
      </p:grpSpPr>
      <p:sp>
        <p:nvSpPr>
          <p:cNvPr id="4" name="Picture Placeholder 3"/>
          <p:cNvSpPr>
            <a:spLocks noGrp="1"/>
          </p:cNvSpPr>
          <p:nvPr>
            <p:ph type="pic" sz="quarter" idx="14" hasCustomPrompt="1"/>
          </p:nvPr>
        </p:nvSpPr>
        <p:spPr>
          <a:xfrm>
            <a:off x="0" y="0"/>
            <a:ext cx="9144000" cy="5143500"/>
          </a:xfrm>
        </p:spPr>
        <p:txBody>
          <a:bodyPr/>
          <a:lstStyle>
            <a:lvl1pPr marL="0" marR="0" indent="0" algn="l" defTabSz="457200" rtl="0" eaLnBrk="1" fontAlgn="auto" latinLnBrk="0" hangingPunct="1">
              <a:lnSpc>
                <a:spcPct val="100000"/>
              </a:lnSpc>
              <a:spcBef>
                <a:spcPct val="20000"/>
              </a:spcBef>
              <a:spcAft>
                <a:spcPts val="0"/>
              </a:spcAft>
              <a:buClr>
                <a:schemeClr val="accent2">
                  <a:lumMod val="75000"/>
                </a:schemeClr>
              </a:buClr>
              <a:buSzTx/>
              <a:buFont typeface="Arial"/>
              <a:buNone/>
              <a:tabLst/>
              <a:defRPr sz="2800">
                <a:solidFill>
                  <a:schemeClr val="tx1"/>
                </a:solidFill>
                <a:latin typeface="Arial"/>
                <a:cs typeface="Arial"/>
              </a:defRPr>
            </a:lvl1pPr>
          </a:lstStyle>
          <a:p>
            <a:r>
              <a:rPr lang="en-US" dirty="0"/>
              <a:t>Click the icon to add an image as your background. Make sure to use a high-quality photo. </a:t>
            </a:r>
          </a:p>
          <a:p>
            <a:endParaRPr lang="en-US" dirty="0"/>
          </a:p>
        </p:txBody>
      </p:sp>
      <p:sp>
        <p:nvSpPr>
          <p:cNvPr id="7" name="Text Placeholder 6"/>
          <p:cNvSpPr>
            <a:spLocks noGrp="1"/>
          </p:cNvSpPr>
          <p:nvPr>
            <p:ph type="body" sz="quarter" idx="15" hasCustomPrompt="1"/>
          </p:nvPr>
        </p:nvSpPr>
        <p:spPr>
          <a:xfrm>
            <a:off x="0" y="4155141"/>
            <a:ext cx="9143999" cy="1003300"/>
          </a:xfrm>
          <a:solidFill>
            <a:srgbClr val="1B3651">
              <a:alpha val="80000"/>
            </a:srgbClr>
          </a:solidFill>
        </p:spPr>
        <p:txBody>
          <a:bodyPr>
            <a:normAutofit/>
          </a:bodyPr>
          <a:lstStyle>
            <a:lvl1pPr marL="0" indent="0" algn="ctr">
              <a:lnSpc>
                <a:spcPct val="90000"/>
              </a:lnSpc>
              <a:buNone/>
              <a:defRPr sz="2800" baseline="0">
                <a:solidFill>
                  <a:schemeClr val="bg1"/>
                </a:solidFill>
              </a:defRPr>
            </a:lvl1pPr>
          </a:lstStyle>
          <a:p>
            <a:pPr lvl="0"/>
            <a:r>
              <a:rPr lang="en-US" dirty="0"/>
              <a:t>Use an Image as a Background to Keep Things Interesting                           </a:t>
            </a:r>
          </a:p>
        </p:txBody>
      </p:sp>
    </p:spTree>
    <p:extLst>
      <p:ext uri="{BB962C8B-B14F-4D97-AF65-F5344CB8AC3E}">
        <p14:creationId xmlns:p14="http://schemas.microsoft.com/office/powerpoint/2010/main" val="4041458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Light">
    <p:bg>
      <p:bgPr>
        <a:solidFill>
          <a:schemeClr val="bg1">
            <a:lumMod val="85000"/>
          </a:schemeClr>
        </a:solidFill>
        <a:effectLst/>
      </p:bgPr>
    </p:bg>
    <p:spTree>
      <p:nvGrpSpPr>
        <p:cNvPr id="1" name=""/>
        <p:cNvGrpSpPr/>
        <p:nvPr/>
      </p:nvGrpSpPr>
      <p:grpSpPr>
        <a:xfrm>
          <a:off x="0" y="0"/>
          <a:ext cx="0" cy="0"/>
          <a:chOff x="0" y="0"/>
          <a:chExt cx="0" cy="0"/>
        </a:xfrm>
      </p:grpSpPr>
      <p:sp>
        <p:nvSpPr>
          <p:cNvPr id="2" name="Rectangle 1"/>
          <p:cNvSpPr/>
          <p:nvPr userDrawn="1"/>
        </p:nvSpPr>
        <p:spPr>
          <a:xfrm>
            <a:off x="1938083" y="1442177"/>
            <a:ext cx="5200952" cy="1947331"/>
          </a:xfrm>
          <a:prstGeom prst="rect">
            <a:avLst/>
          </a:prstGeom>
          <a:solidFill>
            <a:srgbClr val="FFFF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ight Triangle 3"/>
          <p:cNvSpPr/>
          <p:nvPr userDrawn="1"/>
        </p:nvSpPr>
        <p:spPr>
          <a:xfrm rot="10800000">
            <a:off x="1475617" y="1681234"/>
            <a:ext cx="447525" cy="338667"/>
          </a:xfrm>
          <a:prstGeom prst="rtTriangle">
            <a:avLst/>
          </a:prstGeom>
          <a:solidFill>
            <a:srgbClr val="76201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indent="0" algn="ctr">
              <a:buFont typeface="Arial"/>
              <a:buNone/>
            </a:pPr>
            <a:endParaRPr lang="en-US" dirty="0">
              <a:latin typeface="Arial Narrow"/>
            </a:endParaRPr>
          </a:p>
        </p:txBody>
      </p:sp>
      <p:sp>
        <p:nvSpPr>
          <p:cNvPr id="6" name="Rectangle 5"/>
          <p:cNvSpPr/>
          <p:nvPr userDrawn="1"/>
        </p:nvSpPr>
        <p:spPr>
          <a:xfrm>
            <a:off x="1475618" y="1108640"/>
            <a:ext cx="2044096" cy="572594"/>
          </a:xfrm>
          <a:prstGeom prst="rect">
            <a:avLst/>
          </a:prstGeom>
          <a:solidFill>
            <a:srgbClr val="9C2A2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indent="0" algn="ctr">
              <a:buFont typeface="Arial"/>
              <a:buNone/>
            </a:pPr>
            <a:endParaRPr lang="en-US" dirty="0">
              <a:solidFill>
                <a:srgbClr val="1B3651"/>
              </a:solidFill>
              <a:latin typeface="Arial Narrow"/>
            </a:endParaRPr>
          </a:p>
        </p:txBody>
      </p:sp>
      <p:cxnSp>
        <p:nvCxnSpPr>
          <p:cNvPr id="7" name="Straight Connector 6"/>
          <p:cNvCxnSpPr/>
          <p:nvPr userDrawn="1"/>
        </p:nvCxnSpPr>
        <p:spPr>
          <a:xfrm>
            <a:off x="3664856" y="1269998"/>
            <a:ext cx="5454954" cy="0"/>
          </a:xfrm>
          <a:prstGeom prst="line">
            <a:avLst/>
          </a:prstGeom>
          <a:ln w="23495" cap="flat">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userDrawn="1"/>
        </p:nvCxnSpPr>
        <p:spPr>
          <a:xfrm>
            <a:off x="-24190" y="3543902"/>
            <a:ext cx="7148284" cy="0"/>
          </a:xfrm>
          <a:prstGeom prst="line">
            <a:avLst/>
          </a:prstGeom>
          <a:ln w="23495" cap="flat">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7" hasCustomPrompt="1"/>
          </p:nvPr>
        </p:nvSpPr>
        <p:spPr>
          <a:xfrm>
            <a:off x="2198688" y="1740927"/>
            <a:ext cx="4713287" cy="1473200"/>
          </a:xfrm>
        </p:spPr>
        <p:txBody>
          <a:bodyPr anchor="ctr">
            <a:normAutofit/>
          </a:bodyPr>
          <a:lstStyle>
            <a:lvl1pPr marL="0" indent="0" algn="ctr">
              <a:buNone/>
              <a:defRPr sz="3600" b="1" baseline="0">
                <a:solidFill>
                  <a:srgbClr val="1B3651"/>
                </a:solidFill>
                <a:latin typeface="Cambria"/>
                <a:cs typeface="Cambria"/>
              </a:defRPr>
            </a:lvl1pPr>
          </a:lstStyle>
          <a:p>
            <a:pPr lvl="0"/>
            <a:r>
              <a:rPr lang="en-US" dirty="0"/>
              <a:t>SECOND SECTION HEADER  GOES HERE</a:t>
            </a:r>
          </a:p>
        </p:txBody>
      </p:sp>
      <p:sp>
        <p:nvSpPr>
          <p:cNvPr id="15" name="Text Placeholder 14"/>
          <p:cNvSpPr>
            <a:spLocks noGrp="1"/>
          </p:cNvSpPr>
          <p:nvPr>
            <p:ph type="body" sz="quarter" idx="18" hasCustomPrompt="1"/>
          </p:nvPr>
        </p:nvSpPr>
        <p:spPr>
          <a:xfrm>
            <a:off x="1519744" y="1187945"/>
            <a:ext cx="1927599" cy="388935"/>
          </a:xfrm>
        </p:spPr>
        <p:txBody>
          <a:bodyPr>
            <a:normAutofit/>
          </a:bodyPr>
          <a:lstStyle>
            <a:lvl1pPr marL="0" indent="0" algn="ctr">
              <a:buNone/>
              <a:defRPr sz="2400" baseline="0">
                <a:solidFill>
                  <a:srgbClr val="1B3651"/>
                </a:solidFill>
                <a:latin typeface="Arial"/>
                <a:cs typeface="Arial"/>
              </a:defRPr>
            </a:lvl1pPr>
          </a:lstStyle>
          <a:p>
            <a:pPr lvl="0"/>
            <a:r>
              <a:rPr lang="en-US" dirty="0"/>
              <a:t>PART TWO</a:t>
            </a:r>
          </a:p>
        </p:txBody>
      </p:sp>
    </p:spTree>
    <p:extLst>
      <p:ext uri="{BB962C8B-B14F-4D97-AF65-F5344CB8AC3E}">
        <p14:creationId xmlns:p14="http://schemas.microsoft.com/office/powerpoint/2010/main" val="1881530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pact Statement ">
    <p:bg>
      <p:bgPr>
        <a:solidFill>
          <a:schemeClr val="bg1"/>
        </a:solidFill>
        <a:effectLst/>
      </p:bgPr>
    </p:bg>
    <p:spTree>
      <p:nvGrpSpPr>
        <p:cNvPr id="1" name=""/>
        <p:cNvGrpSpPr/>
        <p:nvPr/>
      </p:nvGrpSpPr>
      <p:grpSpPr>
        <a:xfrm>
          <a:off x="0" y="0"/>
          <a:ext cx="0" cy="0"/>
          <a:chOff x="0" y="0"/>
          <a:chExt cx="0" cy="0"/>
        </a:xfrm>
      </p:grpSpPr>
      <p:sp>
        <p:nvSpPr>
          <p:cNvPr id="12" name="Text Placeholder 11"/>
          <p:cNvSpPr>
            <a:spLocks noGrp="1"/>
          </p:cNvSpPr>
          <p:nvPr>
            <p:ph type="body" sz="quarter" idx="12" hasCustomPrompt="1"/>
          </p:nvPr>
        </p:nvSpPr>
        <p:spPr>
          <a:xfrm>
            <a:off x="1358901" y="1237387"/>
            <a:ext cx="6664512" cy="2749550"/>
          </a:xfrm>
        </p:spPr>
        <p:txBody>
          <a:bodyPr>
            <a:normAutofit/>
          </a:bodyPr>
          <a:lstStyle>
            <a:lvl1pPr marL="0" indent="0">
              <a:buNone/>
              <a:defRPr sz="4400" b="0" baseline="0">
                <a:solidFill>
                  <a:srgbClr val="192F4B"/>
                </a:solidFill>
                <a:latin typeface="Cambria"/>
                <a:cs typeface="Cambria"/>
              </a:defRPr>
            </a:lvl1pPr>
          </a:lstStyle>
          <a:p>
            <a:pPr lvl="0"/>
            <a:r>
              <a:rPr lang="en-US" dirty="0"/>
              <a:t>Add a High-Level Impact Statement Here</a:t>
            </a:r>
          </a:p>
        </p:txBody>
      </p:sp>
      <p:sp>
        <p:nvSpPr>
          <p:cNvPr id="7" name="Right Triangle 6"/>
          <p:cNvSpPr/>
          <p:nvPr userDrawn="1"/>
        </p:nvSpPr>
        <p:spPr>
          <a:xfrm rot="10800000">
            <a:off x="903599" y="1207968"/>
            <a:ext cx="447525" cy="338667"/>
          </a:xfrm>
          <a:prstGeom prst="rtTriangle">
            <a:avLst/>
          </a:prstGeom>
          <a:solidFill>
            <a:srgbClr val="76201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Narrow"/>
            </a:endParaRPr>
          </a:p>
        </p:txBody>
      </p:sp>
      <p:sp>
        <p:nvSpPr>
          <p:cNvPr id="8" name="Rectangle 7"/>
          <p:cNvSpPr/>
          <p:nvPr userDrawn="1"/>
        </p:nvSpPr>
        <p:spPr>
          <a:xfrm>
            <a:off x="903600" y="635374"/>
            <a:ext cx="2044096" cy="572594"/>
          </a:xfrm>
          <a:prstGeom prst="rect">
            <a:avLst/>
          </a:prstGeom>
          <a:solidFill>
            <a:srgbClr val="9C2A2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Narrow"/>
            </a:endParaRPr>
          </a:p>
        </p:txBody>
      </p:sp>
      <p:sp>
        <p:nvSpPr>
          <p:cNvPr id="10" name="Text Placeholder 9"/>
          <p:cNvSpPr>
            <a:spLocks noGrp="1"/>
          </p:cNvSpPr>
          <p:nvPr>
            <p:ph type="body" sz="quarter" idx="11" hasCustomPrompt="1"/>
          </p:nvPr>
        </p:nvSpPr>
        <p:spPr>
          <a:xfrm>
            <a:off x="970523" y="681384"/>
            <a:ext cx="1917409" cy="533367"/>
          </a:xfrm>
        </p:spPr>
        <p:txBody>
          <a:bodyPr>
            <a:normAutofit/>
          </a:bodyPr>
          <a:lstStyle>
            <a:lvl1pPr marL="0" indent="0">
              <a:buNone/>
              <a:defRPr sz="2400" baseline="0">
                <a:solidFill>
                  <a:schemeClr val="bg1"/>
                </a:solidFill>
                <a:latin typeface="Arial"/>
                <a:cs typeface="Arial"/>
              </a:defRPr>
            </a:lvl1pPr>
          </a:lstStyle>
          <a:p>
            <a:pPr lvl="0"/>
            <a:r>
              <a:rPr lang="en-US" dirty="0"/>
              <a:t>SIDE NOTE</a:t>
            </a:r>
          </a:p>
        </p:txBody>
      </p:sp>
    </p:spTree>
    <p:extLst>
      <p:ext uri="{BB962C8B-B14F-4D97-AF65-F5344CB8AC3E}">
        <p14:creationId xmlns:p14="http://schemas.microsoft.com/office/powerpoint/2010/main" val="3058258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ata Point">
    <p:bg>
      <p:bgPr>
        <a:solidFill>
          <a:schemeClr val="bg1">
            <a:lumMod val="85000"/>
          </a:schemeClr>
        </a:solidFill>
        <a:effectLst/>
      </p:bgPr>
    </p:bg>
    <p:spTree>
      <p:nvGrpSpPr>
        <p:cNvPr id="1" name=""/>
        <p:cNvGrpSpPr/>
        <p:nvPr/>
      </p:nvGrpSpPr>
      <p:grpSpPr>
        <a:xfrm>
          <a:off x="0" y="0"/>
          <a:ext cx="0" cy="0"/>
          <a:chOff x="0" y="0"/>
          <a:chExt cx="0" cy="0"/>
        </a:xfrm>
      </p:grpSpPr>
      <p:pic>
        <p:nvPicPr>
          <p:cNvPr id="4" name="Picture 3" descr="Banner-04.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9404" y="146929"/>
            <a:ext cx="2814452" cy="990600"/>
          </a:xfrm>
          <a:prstGeom prst="rect">
            <a:avLst/>
          </a:prstGeom>
        </p:spPr>
      </p:pic>
      <p:cxnSp>
        <p:nvCxnSpPr>
          <p:cNvPr id="6" name="Straight Connector 5"/>
          <p:cNvCxnSpPr/>
          <p:nvPr userDrawn="1"/>
        </p:nvCxnSpPr>
        <p:spPr>
          <a:xfrm flipV="1">
            <a:off x="2499843" y="846984"/>
            <a:ext cx="6664477" cy="32684"/>
          </a:xfrm>
          <a:prstGeom prst="line">
            <a:avLst/>
          </a:prstGeom>
          <a:ln w="23495" cap="flat">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userDrawn="1"/>
        </p:nvCxnSpPr>
        <p:spPr>
          <a:xfrm>
            <a:off x="2499843" y="397799"/>
            <a:ext cx="6664477" cy="0"/>
          </a:xfrm>
          <a:prstGeom prst="line">
            <a:avLst/>
          </a:prstGeom>
          <a:ln w="23495" cap="flat">
            <a:solidFill>
              <a:schemeClr val="bg1"/>
            </a:solidFill>
            <a:prstDash val="sysDot"/>
          </a:ln>
        </p:spPr>
        <p:style>
          <a:lnRef idx="2">
            <a:schemeClr val="accent1"/>
          </a:lnRef>
          <a:fillRef idx="0">
            <a:schemeClr val="accent1"/>
          </a:fillRef>
          <a:effectRef idx="1">
            <a:schemeClr val="accent1"/>
          </a:effectRef>
          <a:fontRef idx="minor">
            <a:schemeClr val="tx1"/>
          </a:fontRef>
        </p:style>
      </p:cxnSp>
      <p:pic>
        <p:nvPicPr>
          <p:cNvPr id="8" name="Picture 7" descr="chart-02.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61000" y="1790095"/>
            <a:ext cx="2787952" cy="2787952"/>
          </a:xfrm>
          <a:prstGeom prst="rect">
            <a:avLst/>
          </a:prstGeom>
        </p:spPr>
      </p:pic>
      <p:sp>
        <p:nvSpPr>
          <p:cNvPr id="11" name="Text Placeholder 10"/>
          <p:cNvSpPr>
            <a:spLocks noGrp="1"/>
          </p:cNvSpPr>
          <p:nvPr>
            <p:ph type="body" sz="quarter" idx="10" hasCustomPrompt="1"/>
          </p:nvPr>
        </p:nvSpPr>
        <p:spPr>
          <a:xfrm>
            <a:off x="134469" y="393047"/>
            <a:ext cx="2315883" cy="481640"/>
          </a:xfrm>
        </p:spPr>
        <p:txBody>
          <a:bodyPr>
            <a:normAutofit/>
          </a:bodyPr>
          <a:lstStyle>
            <a:lvl1pPr marL="0" indent="0">
              <a:buNone/>
              <a:defRPr sz="2400" baseline="0">
                <a:solidFill>
                  <a:schemeClr val="bg1"/>
                </a:solidFill>
                <a:latin typeface="Cambria"/>
                <a:cs typeface="Cambria"/>
              </a:defRPr>
            </a:lvl1pPr>
          </a:lstStyle>
          <a:p>
            <a:pPr lvl="0"/>
            <a:r>
              <a:rPr lang="en-US" dirty="0"/>
              <a:t>Add Data Point</a:t>
            </a:r>
          </a:p>
        </p:txBody>
      </p:sp>
      <p:sp>
        <p:nvSpPr>
          <p:cNvPr id="13" name="Text Placeholder 12"/>
          <p:cNvSpPr>
            <a:spLocks noGrp="1"/>
          </p:cNvSpPr>
          <p:nvPr>
            <p:ph type="body" sz="quarter" idx="11" hasCustomPrompt="1"/>
          </p:nvPr>
        </p:nvSpPr>
        <p:spPr>
          <a:xfrm>
            <a:off x="2694930" y="383522"/>
            <a:ext cx="2960687" cy="449262"/>
          </a:xfrm>
        </p:spPr>
        <p:txBody>
          <a:bodyPr>
            <a:noAutofit/>
          </a:bodyPr>
          <a:lstStyle>
            <a:lvl1pPr marL="0" indent="0">
              <a:buNone/>
              <a:defRPr sz="2400" baseline="0">
                <a:latin typeface="Cambria"/>
                <a:cs typeface="Cambria"/>
              </a:defRPr>
            </a:lvl1pPr>
          </a:lstStyle>
          <a:p>
            <a:pPr lvl="0"/>
            <a:r>
              <a:rPr lang="en-US" dirty="0"/>
              <a:t>Describe Data Point</a:t>
            </a:r>
          </a:p>
        </p:txBody>
      </p:sp>
    </p:spTree>
    <p:extLst>
      <p:ext uri="{BB962C8B-B14F-4D97-AF65-F5344CB8AC3E}">
        <p14:creationId xmlns:p14="http://schemas.microsoft.com/office/powerpoint/2010/main" val="2179189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58012920"/>
      </p:ext>
    </p:extLst>
  </p:cSld>
  <p:clrMap bg1="lt1" tx1="dk1" bg2="lt2" tx2="dk2" accent1="accent1" accent2="accent2" accent3="accent3" accent4="accent4" accent5="accent5" accent6="accent6" hlink="hlink" folHlink="folHlink"/>
  <p:sldLayoutIdLst>
    <p:sldLayoutId id="2147483746" r:id="rId1"/>
    <p:sldLayoutId id="2147483763" r:id="rId2"/>
    <p:sldLayoutId id="2147483791" r:id="rId3"/>
    <p:sldLayoutId id="2147483792" r:id="rId4"/>
    <p:sldLayoutId id="2147483793" r:id="rId5"/>
    <p:sldLayoutId id="2147483790" r:id="rId6"/>
    <p:sldLayoutId id="2147483786" r:id="rId7"/>
    <p:sldLayoutId id="2147483758" r:id="rId8"/>
    <p:sldLayoutId id="2147483794" r:id="rId9"/>
    <p:sldLayoutId id="2147483764" r:id="rId10"/>
    <p:sldLayoutId id="2147483795" r:id="rId11"/>
  </p:sldLayoutIdLst>
  <p:txStyles>
    <p:titleStyle>
      <a:lvl1pPr algn="l" defTabSz="457200" rtl="0" eaLnBrk="1" latinLnBrk="0" hangingPunct="1">
        <a:spcBef>
          <a:spcPct val="0"/>
        </a:spcBef>
        <a:buNone/>
        <a:defRPr sz="3600" b="1" i="0" kern="0" baseline="0">
          <a:solidFill>
            <a:schemeClr val="tx1">
              <a:lumMod val="75000"/>
            </a:schemeClr>
          </a:solidFill>
          <a:latin typeface="Helvetica"/>
          <a:ea typeface="+mj-ea"/>
          <a:cs typeface="Helvetica"/>
        </a:defRPr>
      </a:lvl1pPr>
    </p:titleStyle>
    <p:bodyStyle>
      <a:lvl1pPr marL="342900" indent="-342900" algn="l" defTabSz="457200" rtl="0" eaLnBrk="1" latinLnBrk="0" hangingPunct="1">
        <a:spcBef>
          <a:spcPct val="20000"/>
        </a:spcBef>
        <a:buClr>
          <a:schemeClr val="accent2">
            <a:lumMod val="75000"/>
          </a:schemeClr>
        </a:buClr>
        <a:buFont typeface="Arial"/>
        <a:buChar char="•"/>
        <a:defRPr sz="3200" b="0" i="0" kern="1200">
          <a:solidFill>
            <a:schemeClr val="tx1">
              <a:lumMod val="50000"/>
            </a:schemeClr>
          </a:solidFill>
          <a:latin typeface="Helvetica Light"/>
          <a:ea typeface="+mn-ea"/>
          <a:cs typeface="Helvetica Light"/>
        </a:defRPr>
      </a:lvl1pPr>
      <a:lvl2pPr marL="742950" indent="-285750" algn="l" defTabSz="457200" rtl="0" eaLnBrk="1" latinLnBrk="0" hangingPunct="1">
        <a:spcBef>
          <a:spcPct val="20000"/>
        </a:spcBef>
        <a:buClr>
          <a:schemeClr val="accent2">
            <a:lumMod val="75000"/>
          </a:schemeClr>
        </a:buClr>
        <a:buFont typeface="Arial" panose="020B0604020202020204" pitchFamily="34" charset="0"/>
        <a:buChar char="•"/>
        <a:defRPr sz="2400" b="0" i="0" kern="1200">
          <a:solidFill>
            <a:schemeClr val="tx1">
              <a:lumMod val="50000"/>
            </a:schemeClr>
          </a:solidFill>
          <a:latin typeface="Helvetica Light"/>
          <a:ea typeface="+mn-ea"/>
          <a:cs typeface="Helvetica Light"/>
        </a:defRPr>
      </a:lvl2pPr>
      <a:lvl3pPr marL="1143000" indent="-228600" algn="l" defTabSz="457200" rtl="0" eaLnBrk="1" latinLnBrk="0" hangingPunct="1">
        <a:spcBef>
          <a:spcPct val="20000"/>
        </a:spcBef>
        <a:buClr>
          <a:schemeClr val="accent2">
            <a:lumMod val="75000"/>
          </a:schemeClr>
        </a:buClr>
        <a:buFont typeface="Arial"/>
        <a:buChar char="•"/>
        <a:defRPr sz="2400" b="0" i="0" kern="1200">
          <a:solidFill>
            <a:schemeClr val="tx1">
              <a:lumMod val="50000"/>
            </a:schemeClr>
          </a:solidFill>
          <a:latin typeface="Helvetica Light"/>
          <a:ea typeface="+mn-ea"/>
          <a:cs typeface="Helvetica Light"/>
        </a:defRPr>
      </a:lvl3pPr>
      <a:lvl4pPr marL="1600200" indent="-228600" algn="l" defTabSz="457200" rtl="0" eaLnBrk="1" latinLnBrk="0" hangingPunct="1">
        <a:spcBef>
          <a:spcPct val="20000"/>
        </a:spcBef>
        <a:buClr>
          <a:schemeClr val="accent2">
            <a:lumMod val="75000"/>
          </a:schemeClr>
        </a:buClr>
        <a:buFont typeface="Arial" panose="020B0604020202020204" pitchFamily="34" charset="0"/>
        <a:buChar char="•"/>
        <a:defRPr sz="2000" b="0" i="0" kern="1200">
          <a:solidFill>
            <a:schemeClr val="tx1">
              <a:lumMod val="50000"/>
            </a:schemeClr>
          </a:solidFill>
          <a:latin typeface="Helvetica Light"/>
          <a:ea typeface="+mn-ea"/>
          <a:cs typeface="Helvetica Light"/>
        </a:defRPr>
      </a:lvl4pPr>
      <a:lvl5pPr marL="2057400" indent="-228600" algn="l" defTabSz="457200" rtl="0" eaLnBrk="1" latinLnBrk="0" hangingPunct="1">
        <a:spcBef>
          <a:spcPct val="20000"/>
        </a:spcBef>
        <a:buClr>
          <a:schemeClr val="accent2">
            <a:lumMod val="75000"/>
          </a:schemeClr>
        </a:buClr>
        <a:buFont typeface="Arial" panose="020B0604020202020204" pitchFamily="34" charset="0"/>
        <a:buChar char="•"/>
        <a:defRPr sz="2000" b="0" i="0" kern="1200">
          <a:solidFill>
            <a:schemeClr val="tx1">
              <a:lumMod val="50000"/>
            </a:schemeClr>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emf"/><Relationship Id="rId5" Type="http://schemas.openxmlformats.org/officeDocument/2006/relationships/image" Target="../media/image3.emf"/><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s://www.hubspot.com/make-my-persona"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www.hubspot.com/make-my-person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B3651">
            <a:alpha val="99000"/>
          </a:srgbClr>
        </a:solidFill>
        <a:effectLst/>
      </p:bgPr>
    </p:bg>
    <p:spTree>
      <p:nvGrpSpPr>
        <p:cNvPr id="1" name=""/>
        <p:cNvGrpSpPr/>
        <p:nvPr/>
      </p:nvGrpSpPr>
      <p:grpSpPr>
        <a:xfrm>
          <a:off x="0" y="0"/>
          <a:ext cx="0" cy="0"/>
          <a:chOff x="0" y="0"/>
          <a:chExt cx="0" cy="0"/>
        </a:xfrm>
      </p:grpSpPr>
      <p:cxnSp>
        <p:nvCxnSpPr>
          <p:cNvPr id="19" name="Straight Connector 18"/>
          <p:cNvCxnSpPr/>
          <p:nvPr/>
        </p:nvCxnSpPr>
        <p:spPr>
          <a:xfrm>
            <a:off x="4572000" y="0"/>
            <a:ext cx="1" cy="1123934"/>
          </a:xfrm>
          <a:prstGeom prst="line">
            <a:avLst/>
          </a:prstGeom>
          <a:ln w="23495" cap="flat">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3" name="Text Placeholder 7"/>
          <p:cNvSpPr>
            <a:spLocks noGrp="1"/>
          </p:cNvSpPr>
          <p:nvPr>
            <p:ph type="body" sz="quarter" idx="4294967295"/>
          </p:nvPr>
        </p:nvSpPr>
        <p:spPr>
          <a:xfrm>
            <a:off x="821206" y="2494812"/>
            <a:ext cx="7505023" cy="945174"/>
          </a:xfrm>
        </p:spPr>
        <p:txBody>
          <a:bodyPr/>
          <a:lstStyle/>
          <a:p>
            <a:pPr marL="0" indent="0" algn="ctr">
              <a:buNone/>
            </a:pPr>
            <a:r>
              <a:rPr lang="en-US" sz="5400" spc="300" dirty="0" smtClean="0">
                <a:solidFill>
                  <a:srgbClr val="FFFFFF"/>
                </a:solidFill>
                <a:latin typeface="Cambria"/>
                <a:cs typeface="Cambria"/>
              </a:rPr>
              <a:t>TEMPLATE</a:t>
            </a:r>
            <a:endParaRPr lang="en-US" sz="5400" b="1" spc="300" dirty="0">
              <a:solidFill>
                <a:srgbClr val="FFFFFF"/>
              </a:solidFill>
            </a:endParaRPr>
          </a:p>
        </p:txBody>
      </p:sp>
      <p:grpSp>
        <p:nvGrpSpPr>
          <p:cNvPr id="7" name="Group 6"/>
          <p:cNvGrpSpPr/>
          <p:nvPr/>
        </p:nvGrpSpPr>
        <p:grpSpPr>
          <a:xfrm>
            <a:off x="1118383" y="1422394"/>
            <a:ext cx="6822830" cy="1057138"/>
            <a:chOff x="2257013" y="1682350"/>
            <a:chExt cx="4447108" cy="797182"/>
          </a:xfrm>
        </p:grpSpPr>
        <p:pic>
          <p:nvPicPr>
            <p:cNvPr id="10" name="Picture 9" descr="Banner-02.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5899123" y="1682350"/>
              <a:ext cx="804998" cy="797182"/>
            </a:xfrm>
            <a:prstGeom prst="rect">
              <a:avLst/>
            </a:prstGeom>
          </p:spPr>
        </p:pic>
        <p:pic>
          <p:nvPicPr>
            <p:cNvPr id="11" name="Picture 10" descr="Banner-03.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2257013" y="1682350"/>
              <a:ext cx="804998" cy="797182"/>
            </a:xfrm>
            <a:prstGeom prst="rect">
              <a:avLst/>
            </a:prstGeom>
          </p:spPr>
        </p:pic>
        <p:sp>
          <p:nvSpPr>
            <p:cNvPr id="9" name="Rectangle 8"/>
            <p:cNvSpPr/>
            <p:nvPr/>
          </p:nvSpPr>
          <p:spPr>
            <a:xfrm>
              <a:off x="2660952" y="1741929"/>
              <a:ext cx="3640667" cy="487600"/>
            </a:xfrm>
            <a:prstGeom prst="rect">
              <a:avLst/>
            </a:prstGeom>
            <a:solidFill>
              <a:srgbClr val="9C2A2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Narrow"/>
              </a:endParaRPr>
            </a:p>
          </p:txBody>
        </p:sp>
      </p:grpSp>
      <p:sp>
        <p:nvSpPr>
          <p:cNvPr id="15" name="Text Placeholder 7"/>
          <p:cNvSpPr>
            <a:spLocks noGrp="1"/>
          </p:cNvSpPr>
          <p:nvPr>
            <p:ph type="body" sz="quarter" idx="4294967295"/>
          </p:nvPr>
        </p:nvSpPr>
        <p:spPr>
          <a:xfrm>
            <a:off x="1529474" y="1652751"/>
            <a:ext cx="6114935" cy="538218"/>
          </a:xfrm>
        </p:spPr>
        <p:txBody>
          <a:bodyPr>
            <a:normAutofit/>
          </a:bodyPr>
          <a:lstStyle/>
          <a:p>
            <a:pPr marL="0" indent="0" algn="ctr">
              <a:buNone/>
            </a:pPr>
            <a:r>
              <a:rPr lang="en-US" sz="2500" dirty="0" smtClean="0">
                <a:solidFill>
                  <a:srgbClr val="FFFFFF"/>
                </a:solidFill>
                <a:latin typeface="Arial"/>
                <a:cs typeface="Arial"/>
              </a:rPr>
              <a:t>DIGITAL MARKETING STRATEGY</a:t>
            </a:r>
            <a:endParaRPr lang="en-US" sz="2500" dirty="0">
              <a:solidFill>
                <a:srgbClr val="FFFFFF"/>
              </a:solidFill>
              <a:latin typeface="Arial"/>
              <a:cs typeface="Arial"/>
            </a:endParaRPr>
          </a:p>
        </p:txBody>
      </p:sp>
      <p:pic>
        <p:nvPicPr>
          <p:cNvPr id="24" name="Picture 23" descr="Gears-05.ep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99570" y="265172"/>
            <a:ext cx="1120670" cy="1258834"/>
          </a:xfrm>
          <a:prstGeom prst="rect">
            <a:avLst/>
          </a:prstGeom>
        </p:spPr>
      </p:pic>
      <p:cxnSp>
        <p:nvCxnSpPr>
          <p:cNvPr id="33" name="Straight Connector 32"/>
          <p:cNvCxnSpPr/>
          <p:nvPr/>
        </p:nvCxnSpPr>
        <p:spPr>
          <a:xfrm flipH="1">
            <a:off x="1971524" y="2555287"/>
            <a:ext cx="5116287" cy="24190"/>
          </a:xfrm>
          <a:prstGeom prst="line">
            <a:avLst/>
          </a:prstGeom>
          <a:ln w="23495" cap="flat">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H="1">
            <a:off x="1971524" y="3389855"/>
            <a:ext cx="5116287" cy="0"/>
          </a:xfrm>
          <a:prstGeom prst="line">
            <a:avLst/>
          </a:prstGeom>
          <a:ln w="23495" cap="flat">
            <a:solidFill>
              <a:schemeClr val="bg1"/>
            </a:solidFill>
            <a:prstDash val="sysDot"/>
          </a:ln>
        </p:spPr>
        <p:style>
          <a:lnRef idx="2">
            <a:schemeClr val="accent1"/>
          </a:lnRef>
          <a:fillRef idx="0">
            <a:schemeClr val="accent1"/>
          </a:fillRef>
          <a:effectRef idx="1">
            <a:schemeClr val="accent1"/>
          </a:effectRef>
          <a:fontRef idx="minor">
            <a:schemeClr val="tx1"/>
          </a:fontRef>
        </p:style>
      </p:cxnSp>
      <p:pic>
        <p:nvPicPr>
          <p:cNvPr id="12" name="Picture 11" descr="Your Logo_White.eps"/>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28619" y="4512404"/>
            <a:ext cx="1995804" cy="347656"/>
          </a:xfrm>
          <a:prstGeom prst="rect">
            <a:avLst/>
          </a:prstGeom>
        </p:spPr>
      </p:pic>
    </p:spTree>
    <p:extLst>
      <p:ext uri="{BB962C8B-B14F-4D97-AF65-F5344CB8AC3E}">
        <p14:creationId xmlns:p14="http://schemas.microsoft.com/office/powerpoint/2010/main" val="3539330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0" y="4620989"/>
            <a:ext cx="9143999" cy="537452"/>
          </a:xfrm>
          <a:solidFill>
            <a:srgbClr val="1B3651">
              <a:alpha val="89000"/>
            </a:srgbClr>
          </a:solidFill>
          <a:ln>
            <a:noFill/>
          </a:ln>
        </p:spPr>
        <p:txBody>
          <a:bodyPr>
            <a:normAutofit fontScale="62500" lnSpcReduction="20000"/>
          </a:bodyPr>
          <a:lstStyle/>
          <a:p>
            <a:endParaRPr lang="en-US" dirty="0"/>
          </a:p>
          <a:p>
            <a:r>
              <a:rPr lang="en-US" dirty="0" smtClean="0"/>
              <a:t>Competition Research</a:t>
            </a:r>
            <a:endParaRPr lang="en-US" dirty="0"/>
          </a:p>
        </p:txBody>
      </p:sp>
      <p:sp>
        <p:nvSpPr>
          <p:cNvPr id="4" name="TextBox 3">
            <a:extLst>
              <a:ext uri="{FF2B5EF4-FFF2-40B4-BE49-F238E27FC236}">
                <a16:creationId xmlns:a16="http://schemas.microsoft.com/office/drawing/2014/main" id="{EABF2097-5D54-2447-899D-6891F914E082}"/>
              </a:ext>
            </a:extLst>
          </p:cNvPr>
          <p:cNvSpPr txBox="1"/>
          <p:nvPr/>
        </p:nvSpPr>
        <p:spPr>
          <a:xfrm>
            <a:off x="986588" y="589116"/>
            <a:ext cx="7291137" cy="2308324"/>
          </a:xfrm>
          <a:prstGeom prst="rect">
            <a:avLst/>
          </a:prstGeom>
          <a:noFill/>
        </p:spPr>
        <p:txBody>
          <a:bodyPr wrap="square" rtlCol="0">
            <a:spAutoFit/>
          </a:bodyPr>
          <a:lstStyle/>
          <a:p>
            <a:r>
              <a:rPr lang="en-US" sz="1600" dirty="0">
                <a:latin typeface="Helvetica" pitchFamily="2" charset="0"/>
              </a:rPr>
              <a:t>Once you understand your industry as a whole, dive into where you fit into that industry with a </a:t>
            </a:r>
            <a:r>
              <a:rPr lang="en-US" sz="1600" b="1" dirty="0">
                <a:latin typeface="Helvetica" pitchFamily="2" charset="0"/>
              </a:rPr>
              <a:t>SWOT analysis. </a:t>
            </a:r>
            <a:endParaRPr lang="en-US" sz="1600" b="1" dirty="0" smtClean="0">
              <a:latin typeface="Helvetica" pitchFamily="2" charset="0"/>
            </a:endParaRPr>
          </a:p>
          <a:p>
            <a:endParaRPr lang="en-US" sz="1600" dirty="0">
              <a:latin typeface="Helvetica" pitchFamily="2" charset="0"/>
            </a:endParaRPr>
          </a:p>
          <a:p>
            <a:r>
              <a:rPr lang="en-US" sz="1600" dirty="0">
                <a:latin typeface="Helvetica" pitchFamily="2" charset="0"/>
              </a:rPr>
              <a:t>A SWOT analysis looks at a company’s internal strengths and weaknesses and the external opportunities and threats within the market. </a:t>
            </a:r>
          </a:p>
          <a:p>
            <a:endParaRPr lang="en-US" sz="1600" dirty="0" smtClean="0">
              <a:latin typeface="Helvetica" pitchFamily="2" charset="0"/>
            </a:endParaRPr>
          </a:p>
          <a:p>
            <a:r>
              <a:rPr lang="en-US" sz="1600" dirty="0" smtClean="0">
                <a:latin typeface="Helvetica" pitchFamily="2" charset="0"/>
              </a:rPr>
              <a:t>Competing </a:t>
            </a:r>
            <a:r>
              <a:rPr lang="en-US" sz="1600" dirty="0">
                <a:latin typeface="Helvetica" pitchFamily="2" charset="0"/>
              </a:rPr>
              <a:t>this analysis will highlight the direct areas of opportunity your company can start building on or working to overcome. </a:t>
            </a:r>
            <a:endParaRPr lang="en-US" sz="1600" dirty="0" smtClean="0">
              <a:latin typeface="Helvetica" pitchFamily="2" charset="0"/>
            </a:endParaRPr>
          </a:p>
          <a:p>
            <a:endParaRPr lang="en-US" sz="1600" dirty="0">
              <a:latin typeface="Helvetica" pitchFamily="2" charset="0"/>
            </a:endParaRPr>
          </a:p>
        </p:txBody>
      </p:sp>
    </p:spTree>
    <p:extLst>
      <p:ext uri="{BB962C8B-B14F-4D97-AF65-F5344CB8AC3E}">
        <p14:creationId xmlns:p14="http://schemas.microsoft.com/office/powerpoint/2010/main" val="1299784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1" y="4606048"/>
            <a:ext cx="9143999" cy="537452"/>
          </a:xfrm>
          <a:solidFill>
            <a:srgbClr val="1B3651">
              <a:alpha val="89000"/>
            </a:srgbClr>
          </a:solidFill>
          <a:ln>
            <a:noFill/>
          </a:ln>
        </p:spPr>
        <p:txBody>
          <a:bodyPr>
            <a:normAutofit fontScale="62500" lnSpcReduction="20000"/>
          </a:bodyPr>
          <a:lstStyle/>
          <a:p>
            <a:endParaRPr lang="en-US" dirty="0"/>
          </a:p>
          <a:p>
            <a:r>
              <a:rPr lang="en-US" dirty="0" smtClean="0"/>
              <a:t>Competition Research</a:t>
            </a:r>
            <a:endParaRPr lang="en-US" dirty="0"/>
          </a:p>
        </p:txBody>
      </p:sp>
      <p:sp>
        <p:nvSpPr>
          <p:cNvPr id="4" name="TextBox 3">
            <a:extLst>
              <a:ext uri="{FF2B5EF4-FFF2-40B4-BE49-F238E27FC236}">
                <a16:creationId xmlns:a16="http://schemas.microsoft.com/office/drawing/2014/main" id="{EABF2097-5D54-2447-899D-6891F914E082}"/>
              </a:ext>
            </a:extLst>
          </p:cNvPr>
          <p:cNvSpPr txBox="1"/>
          <p:nvPr/>
        </p:nvSpPr>
        <p:spPr>
          <a:xfrm>
            <a:off x="986588" y="589116"/>
            <a:ext cx="7291137" cy="3323987"/>
          </a:xfrm>
          <a:prstGeom prst="rect">
            <a:avLst/>
          </a:prstGeom>
          <a:noFill/>
        </p:spPr>
        <p:txBody>
          <a:bodyPr wrap="square" rtlCol="0">
            <a:spAutoFit/>
          </a:bodyPr>
          <a:lstStyle/>
          <a:p>
            <a:r>
              <a:rPr lang="en-US" sz="1400" u="sng" dirty="0" smtClean="0">
                <a:latin typeface="Helvetica" pitchFamily="2" charset="0"/>
              </a:rPr>
              <a:t>Strengths: </a:t>
            </a:r>
            <a:r>
              <a:rPr lang="en-US" sz="1400" dirty="0" smtClean="0">
                <a:latin typeface="Helvetica" pitchFamily="2" charset="0"/>
              </a:rPr>
              <a:t>A </a:t>
            </a:r>
            <a:r>
              <a:rPr lang="en-US" sz="1400" dirty="0">
                <a:latin typeface="Helvetica" pitchFamily="2" charset="0"/>
              </a:rPr>
              <a:t>company’s strengths are its internal pros. Strengths are usually unique to that company, but can also be generally positive features that might be shared by another company. </a:t>
            </a:r>
          </a:p>
          <a:p>
            <a:endParaRPr lang="en-US" sz="1400" dirty="0">
              <a:latin typeface="Helvetica" pitchFamily="2" charset="0"/>
            </a:endParaRPr>
          </a:p>
          <a:p>
            <a:r>
              <a:rPr lang="en-US" sz="1400" u="sng" dirty="0" smtClean="0">
                <a:latin typeface="Helvetica" pitchFamily="2" charset="0"/>
              </a:rPr>
              <a:t>Weaknesses: </a:t>
            </a:r>
            <a:r>
              <a:rPr lang="en-US" sz="1400" dirty="0" smtClean="0">
                <a:latin typeface="Helvetica" pitchFamily="2" charset="0"/>
              </a:rPr>
              <a:t>Weaknesses </a:t>
            </a:r>
            <a:r>
              <a:rPr lang="en-US" sz="1400" dirty="0">
                <a:latin typeface="Helvetica" pitchFamily="2" charset="0"/>
              </a:rPr>
              <a:t>are the internal faults that are within the company’s control. This is not a time to mention the strengths of other industry players, but rather problems internally. </a:t>
            </a:r>
          </a:p>
          <a:p>
            <a:endParaRPr lang="en-US" sz="1400" dirty="0">
              <a:latin typeface="Helvetica" pitchFamily="2" charset="0"/>
            </a:endParaRPr>
          </a:p>
          <a:p>
            <a:r>
              <a:rPr lang="en-US" sz="1400" u="sng" dirty="0" smtClean="0">
                <a:latin typeface="Helvetica" pitchFamily="2" charset="0"/>
              </a:rPr>
              <a:t>Opportunities: </a:t>
            </a:r>
            <a:r>
              <a:rPr lang="en-US" sz="1400" dirty="0" smtClean="0">
                <a:latin typeface="Helvetica" pitchFamily="2" charset="0"/>
              </a:rPr>
              <a:t>Analyzing </a:t>
            </a:r>
            <a:r>
              <a:rPr lang="en-US" sz="1400" dirty="0">
                <a:latin typeface="Helvetica" pitchFamily="2" charset="0"/>
              </a:rPr>
              <a:t>opportunities requires looking at the industry, market, and world as a whole to identify chances for a company to grow the business.</a:t>
            </a:r>
          </a:p>
          <a:p>
            <a:endParaRPr lang="en-US" sz="1400" dirty="0" smtClean="0">
              <a:latin typeface="Helvetica" pitchFamily="2" charset="0"/>
            </a:endParaRPr>
          </a:p>
          <a:p>
            <a:r>
              <a:rPr lang="en-US" sz="1400" u="sng" dirty="0" smtClean="0">
                <a:latin typeface="Helvetica" pitchFamily="2" charset="0"/>
              </a:rPr>
              <a:t>Threats: </a:t>
            </a:r>
            <a:r>
              <a:rPr lang="en-US" sz="1400" dirty="0" smtClean="0">
                <a:latin typeface="Helvetica" pitchFamily="2" charset="0"/>
              </a:rPr>
              <a:t>Threats</a:t>
            </a:r>
            <a:r>
              <a:rPr lang="en-US" sz="1400" dirty="0">
                <a:latin typeface="Helvetica" pitchFamily="2" charset="0"/>
              </a:rPr>
              <a:t>, like opportunities, exist outside of the company, but can be damaging to its success and profitability. This is where we consider government regulation, the influence of other companies, the economy, consumer trends, and more. </a:t>
            </a:r>
          </a:p>
          <a:p>
            <a:r>
              <a:rPr lang="en-US" sz="1400" dirty="0" smtClean="0">
                <a:latin typeface="Helvetica" pitchFamily="2" charset="0"/>
              </a:rPr>
              <a:t> </a:t>
            </a:r>
            <a:endParaRPr lang="en-US" sz="1400" dirty="0">
              <a:latin typeface="Helvetica" pitchFamily="2" charset="0"/>
            </a:endParaRPr>
          </a:p>
        </p:txBody>
      </p:sp>
    </p:spTree>
    <p:extLst>
      <p:ext uri="{BB962C8B-B14F-4D97-AF65-F5344CB8AC3E}">
        <p14:creationId xmlns:p14="http://schemas.microsoft.com/office/powerpoint/2010/main" val="1436981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nvGraphicFramePr>
        <p:xfrm>
          <a:off x="1940698" y="1129348"/>
          <a:ext cx="5262604" cy="3535680"/>
        </p:xfrm>
        <a:graphic>
          <a:graphicData uri="http://schemas.openxmlformats.org/drawingml/2006/table">
            <a:tbl>
              <a:tblPr firstRow="1" firstCol="1" bandRow="1">
                <a:tableStyleId>{5C22544A-7EE6-4342-B048-85BDC9FD1C3A}</a:tableStyleId>
              </a:tblPr>
              <a:tblGrid>
                <a:gridCol w="2631302">
                  <a:extLst>
                    <a:ext uri="{9D8B030D-6E8A-4147-A177-3AD203B41FA5}">
                      <a16:colId xmlns:a16="http://schemas.microsoft.com/office/drawing/2014/main" val="590805696"/>
                    </a:ext>
                  </a:extLst>
                </a:gridCol>
                <a:gridCol w="2631302">
                  <a:extLst>
                    <a:ext uri="{9D8B030D-6E8A-4147-A177-3AD203B41FA5}">
                      <a16:colId xmlns:a16="http://schemas.microsoft.com/office/drawing/2014/main" val="2612548692"/>
                    </a:ext>
                  </a:extLst>
                </a:gridCol>
              </a:tblGrid>
              <a:tr h="1697037">
                <a:tc>
                  <a:txBody>
                    <a:bodyPr/>
                    <a:lstStyle/>
                    <a:p>
                      <a:pPr>
                        <a:spcAft>
                          <a:spcPts val="0"/>
                        </a:spcAft>
                      </a:pPr>
                      <a:r>
                        <a:rPr lang="en-US" sz="800" dirty="0">
                          <a:effectLst/>
                        </a:rPr>
                        <a:t> </a:t>
                      </a:r>
                      <a:endParaRPr lang="en-IN" sz="800" dirty="0">
                        <a:effectLst/>
                      </a:endParaRPr>
                    </a:p>
                    <a:p>
                      <a:pPr>
                        <a:spcAft>
                          <a:spcPts val="0"/>
                        </a:spcAft>
                      </a:pPr>
                      <a:r>
                        <a:rPr lang="en-US" sz="1200" dirty="0">
                          <a:effectLst/>
                        </a:rPr>
                        <a:t>Strengths:  </a:t>
                      </a:r>
                      <a:endParaRPr lang="en-IN" sz="800" dirty="0">
                        <a:effectLst/>
                      </a:endParaRPr>
                    </a:p>
                    <a:p>
                      <a:pPr>
                        <a:spcAft>
                          <a:spcPts val="0"/>
                        </a:spcAft>
                      </a:pPr>
                      <a:r>
                        <a:rPr lang="en-US" sz="800" dirty="0">
                          <a:effectLst/>
                        </a:rPr>
                        <a:t> </a:t>
                      </a:r>
                      <a:endParaRPr lang="en-IN" sz="800" dirty="0">
                        <a:effectLst/>
                      </a:endParaRPr>
                    </a:p>
                    <a:p>
                      <a:pPr marL="342900" lvl="0" indent="-342900">
                        <a:spcAft>
                          <a:spcPts val="0"/>
                        </a:spcAft>
                        <a:buFont typeface="Symbol" panose="05050102010706020507" pitchFamily="18" charset="2"/>
                        <a:buChar char=""/>
                      </a:pPr>
                      <a:r>
                        <a:rPr lang="en-US" sz="800" dirty="0">
                          <a:effectLst/>
                        </a:rPr>
                        <a:t> </a:t>
                      </a:r>
                      <a:endParaRPr lang="en-IN" sz="800" dirty="0">
                        <a:effectLst/>
                      </a:endParaRPr>
                    </a:p>
                    <a:p>
                      <a:pPr marL="342900" lvl="0" indent="-342900">
                        <a:spcAft>
                          <a:spcPts val="0"/>
                        </a:spcAft>
                        <a:buFont typeface="Symbol" panose="05050102010706020507" pitchFamily="18" charset="2"/>
                        <a:buChar char=""/>
                      </a:pPr>
                      <a:r>
                        <a:rPr lang="en-US" sz="800" dirty="0">
                          <a:effectLst/>
                        </a:rPr>
                        <a:t> </a:t>
                      </a:r>
                      <a:endParaRPr lang="en-IN" sz="800" dirty="0">
                        <a:effectLst/>
                      </a:endParaRPr>
                    </a:p>
                    <a:p>
                      <a:pPr marL="342900" lvl="0" indent="-342900">
                        <a:spcAft>
                          <a:spcPts val="0"/>
                        </a:spcAft>
                        <a:buFont typeface="Symbol" panose="05050102010706020507" pitchFamily="18" charset="2"/>
                        <a:buChar char=""/>
                      </a:pPr>
                      <a:r>
                        <a:rPr lang="en-US" sz="800" dirty="0">
                          <a:effectLst/>
                        </a:rPr>
                        <a:t> </a:t>
                      </a:r>
                      <a:endParaRPr lang="en-IN" sz="800" dirty="0">
                        <a:effectLst/>
                      </a:endParaRPr>
                    </a:p>
                    <a:p>
                      <a:pPr marL="342900" lvl="0" indent="-342900">
                        <a:spcAft>
                          <a:spcPts val="0"/>
                        </a:spcAft>
                        <a:buFont typeface="Symbol" panose="05050102010706020507" pitchFamily="18" charset="2"/>
                        <a:buChar char=""/>
                      </a:pPr>
                      <a:r>
                        <a:rPr lang="en-US" sz="800" dirty="0">
                          <a:effectLst/>
                        </a:rPr>
                        <a:t> </a:t>
                      </a:r>
                      <a:endParaRPr lang="en-IN" sz="800" dirty="0">
                        <a:effectLst/>
                      </a:endParaRPr>
                    </a:p>
                    <a:p>
                      <a:pPr marL="342900" lvl="0" indent="-342900">
                        <a:spcAft>
                          <a:spcPts val="0"/>
                        </a:spcAft>
                        <a:buFont typeface="Symbol" panose="05050102010706020507" pitchFamily="18" charset="2"/>
                        <a:buChar char=""/>
                      </a:pPr>
                      <a:r>
                        <a:rPr lang="en-US" sz="800" dirty="0">
                          <a:effectLst/>
                        </a:rPr>
                        <a:t> </a:t>
                      </a:r>
                      <a:endParaRPr lang="en-IN" sz="800" dirty="0">
                        <a:effectLst/>
                      </a:endParaRPr>
                    </a:p>
                    <a:p>
                      <a:pPr>
                        <a:spcAft>
                          <a:spcPts val="0"/>
                        </a:spcAft>
                      </a:pPr>
                      <a:r>
                        <a:rPr lang="en-US" sz="800" dirty="0">
                          <a:effectLst/>
                        </a:rPr>
                        <a:t> </a:t>
                      </a:r>
                      <a:endParaRPr lang="en-IN" sz="800" dirty="0">
                        <a:effectLst/>
                      </a:endParaRPr>
                    </a:p>
                    <a:p>
                      <a:pPr>
                        <a:spcAft>
                          <a:spcPts val="0"/>
                        </a:spcAft>
                      </a:pPr>
                      <a:r>
                        <a:rPr lang="en-US" sz="800" dirty="0">
                          <a:effectLst/>
                        </a:rPr>
                        <a:t> </a:t>
                      </a:r>
                      <a:endParaRPr lang="en-IN" sz="800" dirty="0">
                        <a:effectLst/>
                      </a:endParaRPr>
                    </a:p>
                    <a:p>
                      <a:pPr>
                        <a:spcAft>
                          <a:spcPts val="0"/>
                        </a:spcAft>
                      </a:pPr>
                      <a:r>
                        <a:rPr lang="en-US" sz="800" dirty="0">
                          <a:effectLst/>
                        </a:rPr>
                        <a:t> </a:t>
                      </a:r>
                      <a:endParaRPr lang="en-IN" sz="800" dirty="0">
                        <a:effectLst/>
                      </a:endParaRPr>
                    </a:p>
                    <a:p>
                      <a:pPr>
                        <a:spcAft>
                          <a:spcPts val="0"/>
                        </a:spcAft>
                      </a:pPr>
                      <a:r>
                        <a:rPr lang="en-US" sz="800" dirty="0">
                          <a:effectLst/>
                        </a:rPr>
                        <a:t> </a:t>
                      </a:r>
                      <a:endParaRPr lang="en-IN" sz="800" dirty="0">
                        <a:effectLst/>
                      </a:endParaRPr>
                    </a:p>
                    <a:p>
                      <a:pPr>
                        <a:spcAft>
                          <a:spcPts val="0"/>
                        </a:spcAft>
                      </a:pPr>
                      <a:r>
                        <a:rPr lang="en-US" sz="800" dirty="0">
                          <a:effectLst/>
                        </a:rPr>
                        <a:t> </a:t>
                      </a:r>
                      <a:endParaRPr lang="en-IN" sz="800" dirty="0">
                        <a:effectLst/>
                      </a:endParaRPr>
                    </a:p>
                    <a:p>
                      <a:pPr>
                        <a:spcAft>
                          <a:spcPts val="0"/>
                        </a:spcAft>
                      </a:pPr>
                      <a:r>
                        <a:rPr lang="en-US" sz="800" dirty="0">
                          <a:effectLst/>
                        </a:rPr>
                        <a:t> </a:t>
                      </a:r>
                      <a:endParaRPr lang="en-IN"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889" marR="43889" marT="0" marB="0"/>
                </a:tc>
                <a:tc>
                  <a:txBody>
                    <a:bodyPr/>
                    <a:lstStyle/>
                    <a:p>
                      <a:pPr>
                        <a:spcAft>
                          <a:spcPts val="0"/>
                        </a:spcAft>
                      </a:pPr>
                      <a:r>
                        <a:rPr lang="en-US" sz="800">
                          <a:effectLst/>
                        </a:rPr>
                        <a:t> </a:t>
                      </a:r>
                      <a:endParaRPr lang="en-IN" sz="800">
                        <a:effectLst/>
                      </a:endParaRPr>
                    </a:p>
                    <a:p>
                      <a:pPr>
                        <a:spcAft>
                          <a:spcPts val="0"/>
                        </a:spcAft>
                      </a:pPr>
                      <a:r>
                        <a:rPr lang="en-US" sz="1200">
                          <a:effectLst/>
                        </a:rPr>
                        <a:t>Weaknesses:  </a:t>
                      </a:r>
                      <a:endParaRPr lang="en-IN" sz="800">
                        <a:effectLst/>
                      </a:endParaRPr>
                    </a:p>
                    <a:p>
                      <a:pPr>
                        <a:spcAft>
                          <a:spcPts val="0"/>
                        </a:spcAft>
                      </a:pPr>
                      <a:r>
                        <a:rPr lang="en-US" sz="800">
                          <a:effectLst/>
                        </a:rPr>
                        <a:t> </a:t>
                      </a:r>
                      <a:endParaRPr lang="en-IN" sz="800">
                        <a:effectLst/>
                      </a:endParaRPr>
                    </a:p>
                    <a:p>
                      <a:pPr marL="342900" lvl="0" indent="-342900">
                        <a:spcAft>
                          <a:spcPts val="0"/>
                        </a:spcAft>
                        <a:buFont typeface="Symbol" panose="05050102010706020507" pitchFamily="18" charset="2"/>
                        <a:buChar char=""/>
                      </a:pPr>
                      <a:r>
                        <a:rPr lang="en-US" sz="800">
                          <a:effectLst/>
                        </a:rPr>
                        <a:t> </a:t>
                      </a:r>
                      <a:endParaRPr lang="en-IN" sz="800">
                        <a:effectLst/>
                      </a:endParaRPr>
                    </a:p>
                    <a:p>
                      <a:pPr marL="342900" lvl="0" indent="-342900">
                        <a:spcAft>
                          <a:spcPts val="0"/>
                        </a:spcAft>
                        <a:buFont typeface="Symbol" panose="05050102010706020507" pitchFamily="18" charset="2"/>
                        <a:buChar char=""/>
                      </a:pPr>
                      <a:r>
                        <a:rPr lang="en-US" sz="800">
                          <a:effectLst/>
                        </a:rPr>
                        <a:t> </a:t>
                      </a:r>
                      <a:endParaRPr lang="en-IN" sz="800">
                        <a:effectLst/>
                      </a:endParaRPr>
                    </a:p>
                    <a:p>
                      <a:pPr marL="342900" lvl="0" indent="-342900">
                        <a:spcAft>
                          <a:spcPts val="0"/>
                        </a:spcAft>
                        <a:buFont typeface="Symbol" panose="05050102010706020507" pitchFamily="18" charset="2"/>
                        <a:buChar char=""/>
                      </a:pPr>
                      <a:r>
                        <a:rPr lang="en-US" sz="800">
                          <a:effectLst/>
                        </a:rPr>
                        <a:t> </a:t>
                      </a:r>
                      <a:endParaRPr lang="en-IN" sz="800">
                        <a:effectLst/>
                      </a:endParaRPr>
                    </a:p>
                    <a:p>
                      <a:pPr marL="342900" lvl="0" indent="-342900">
                        <a:spcAft>
                          <a:spcPts val="0"/>
                        </a:spcAft>
                        <a:buFont typeface="Symbol" panose="05050102010706020507" pitchFamily="18" charset="2"/>
                        <a:buChar char=""/>
                      </a:pPr>
                      <a:r>
                        <a:rPr lang="en-US" sz="800">
                          <a:effectLst/>
                        </a:rPr>
                        <a:t> </a:t>
                      </a:r>
                      <a:endParaRPr lang="en-IN" sz="800">
                        <a:effectLst/>
                      </a:endParaRPr>
                    </a:p>
                    <a:p>
                      <a:pPr marL="342900" lvl="0" indent="-342900">
                        <a:spcAft>
                          <a:spcPts val="0"/>
                        </a:spcAft>
                        <a:buFont typeface="Symbol" panose="05050102010706020507" pitchFamily="18" charset="2"/>
                        <a:buChar char=""/>
                      </a:pPr>
                      <a:r>
                        <a:rPr lang="en-US" sz="800">
                          <a:effectLst/>
                        </a:rPr>
                        <a:t> </a:t>
                      </a:r>
                      <a:endParaRPr lang="en-IN" sz="800">
                        <a:effectLst/>
                      </a:endParaRPr>
                    </a:p>
                    <a:p>
                      <a:pPr>
                        <a:spcAft>
                          <a:spcPts val="0"/>
                        </a:spcAft>
                      </a:pPr>
                      <a:r>
                        <a:rPr lang="en-US" sz="800">
                          <a:effectLst/>
                        </a:rPr>
                        <a:t> </a:t>
                      </a:r>
                      <a:endParaRPr lang="en-IN"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43889" marR="43889" marT="0" marB="0"/>
                </a:tc>
                <a:extLst>
                  <a:ext uri="{0D108BD9-81ED-4DB2-BD59-A6C34878D82A}">
                    <a16:rowId xmlns:a16="http://schemas.microsoft.com/office/drawing/2014/main" val="2445611154"/>
                  </a:ext>
                </a:extLst>
              </a:tr>
              <a:tr h="1697037">
                <a:tc>
                  <a:txBody>
                    <a:bodyPr/>
                    <a:lstStyle/>
                    <a:p>
                      <a:pPr>
                        <a:spcAft>
                          <a:spcPts val="0"/>
                        </a:spcAft>
                      </a:pPr>
                      <a:r>
                        <a:rPr lang="en-US" sz="800">
                          <a:effectLst/>
                        </a:rPr>
                        <a:t> </a:t>
                      </a:r>
                      <a:endParaRPr lang="en-IN" sz="800">
                        <a:effectLst/>
                      </a:endParaRPr>
                    </a:p>
                    <a:p>
                      <a:pPr>
                        <a:spcAft>
                          <a:spcPts val="0"/>
                        </a:spcAft>
                      </a:pPr>
                      <a:r>
                        <a:rPr lang="en-US" sz="1200">
                          <a:effectLst/>
                        </a:rPr>
                        <a:t>Opportunities:  </a:t>
                      </a:r>
                      <a:endParaRPr lang="en-IN" sz="800">
                        <a:effectLst/>
                      </a:endParaRPr>
                    </a:p>
                    <a:p>
                      <a:pPr>
                        <a:spcAft>
                          <a:spcPts val="0"/>
                        </a:spcAft>
                      </a:pPr>
                      <a:r>
                        <a:rPr lang="en-US" sz="800">
                          <a:effectLst/>
                        </a:rPr>
                        <a:t> </a:t>
                      </a:r>
                      <a:endParaRPr lang="en-IN" sz="800">
                        <a:effectLst/>
                      </a:endParaRPr>
                    </a:p>
                    <a:p>
                      <a:pPr marL="342900" lvl="0" indent="-342900">
                        <a:spcAft>
                          <a:spcPts val="0"/>
                        </a:spcAft>
                        <a:buFont typeface="Symbol" panose="05050102010706020507" pitchFamily="18" charset="2"/>
                        <a:buChar char=""/>
                      </a:pPr>
                      <a:r>
                        <a:rPr lang="en-US" sz="800">
                          <a:effectLst/>
                        </a:rPr>
                        <a:t> </a:t>
                      </a:r>
                      <a:endParaRPr lang="en-IN" sz="800">
                        <a:effectLst/>
                      </a:endParaRPr>
                    </a:p>
                    <a:p>
                      <a:pPr marL="342900" lvl="0" indent="-342900">
                        <a:spcAft>
                          <a:spcPts val="0"/>
                        </a:spcAft>
                        <a:buFont typeface="Symbol" panose="05050102010706020507" pitchFamily="18" charset="2"/>
                        <a:buChar char=""/>
                      </a:pPr>
                      <a:r>
                        <a:rPr lang="en-US" sz="800">
                          <a:effectLst/>
                        </a:rPr>
                        <a:t> </a:t>
                      </a:r>
                      <a:endParaRPr lang="en-IN" sz="800">
                        <a:effectLst/>
                      </a:endParaRPr>
                    </a:p>
                    <a:p>
                      <a:pPr marL="342900" lvl="0" indent="-342900">
                        <a:spcAft>
                          <a:spcPts val="0"/>
                        </a:spcAft>
                        <a:buFont typeface="Symbol" panose="05050102010706020507" pitchFamily="18" charset="2"/>
                        <a:buChar char=""/>
                      </a:pPr>
                      <a:r>
                        <a:rPr lang="en-US" sz="800">
                          <a:effectLst/>
                        </a:rPr>
                        <a:t> </a:t>
                      </a:r>
                      <a:endParaRPr lang="en-IN" sz="800">
                        <a:effectLst/>
                      </a:endParaRPr>
                    </a:p>
                    <a:p>
                      <a:pPr marL="342900" lvl="0" indent="-342900">
                        <a:spcAft>
                          <a:spcPts val="0"/>
                        </a:spcAft>
                        <a:buFont typeface="Symbol" panose="05050102010706020507" pitchFamily="18" charset="2"/>
                        <a:buChar char=""/>
                      </a:pPr>
                      <a:r>
                        <a:rPr lang="en-US" sz="800">
                          <a:effectLst/>
                        </a:rPr>
                        <a:t> </a:t>
                      </a:r>
                      <a:endParaRPr lang="en-IN" sz="800">
                        <a:effectLst/>
                      </a:endParaRPr>
                    </a:p>
                    <a:p>
                      <a:pPr marL="342900" lvl="0" indent="-342900">
                        <a:spcAft>
                          <a:spcPts val="0"/>
                        </a:spcAft>
                        <a:buFont typeface="Symbol" panose="05050102010706020507" pitchFamily="18" charset="2"/>
                        <a:buChar char=""/>
                      </a:pPr>
                      <a:r>
                        <a:rPr lang="en-US" sz="800">
                          <a:effectLst/>
                        </a:rPr>
                        <a:t> </a:t>
                      </a:r>
                      <a:endParaRPr lang="en-IN" sz="800">
                        <a:effectLst/>
                      </a:endParaRPr>
                    </a:p>
                    <a:p>
                      <a:pPr>
                        <a:spcAft>
                          <a:spcPts val="0"/>
                        </a:spcAft>
                      </a:pPr>
                      <a:r>
                        <a:rPr lang="en-US" sz="800">
                          <a:effectLst/>
                        </a:rPr>
                        <a:t> </a:t>
                      </a:r>
                      <a:endParaRPr lang="en-IN" sz="800">
                        <a:effectLst/>
                      </a:endParaRPr>
                    </a:p>
                    <a:p>
                      <a:pPr>
                        <a:spcAft>
                          <a:spcPts val="0"/>
                        </a:spcAft>
                      </a:pPr>
                      <a:r>
                        <a:rPr lang="en-US" sz="800">
                          <a:effectLst/>
                        </a:rPr>
                        <a:t> </a:t>
                      </a:r>
                      <a:endParaRPr lang="en-IN" sz="800">
                        <a:effectLst/>
                      </a:endParaRPr>
                    </a:p>
                    <a:p>
                      <a:pPr>
                        <a:spcAft>
                          <a:spcPts val="0"/>
                        </a:spcAft>
                      </a:pPr>
                      <a:r>
                        <a:rPr lang="en-US" sz="800">
                          <a:effectLst/>
                        </a:rPr>
                        <a:t> </a:t>
                      </a:r>
                      <a:endParaRPr lang="en-IN" sz="800">
                        <a:effectLst/>
                      </a:endParaRPr>
                    </a:p>
                    <a:p>
                      <a:pPr>
                        <a:spcAft>
                          <a:spcPts val="0"/>
                        </a:spcAft>
                      </a:pPr>
                      <a:r>
                        <a:rPr lang="en-US" sz="800">
                          <a:effectLst/>
                        </a:rPr>
                        <a:t> </a:t>
                      </a:r>
                      <a:endParaRPr lang="en-IN" sz="800">
                        <a:effectLst/>
                      </a:endParaRPr>
                    </a:p>
                    <a:p>
                      <a:pPr>
                        <a:spcAft>
                          <a:spcPts val="0"/>
                        </a:spcAft>
                      </a:pPr>
                      <a:r>
                        <a:rPr lang="en-US" sz="800">
                          <a:effectLst/>
                        </a:rPr>
                        <a:t> </a:t>
                      </a:r>
                      <a:endParaRPr lang="en-IN" sz="800">
                        <a:effectLst/>
                      </a:endParaRPr>
                    </a:p>
                    <a:p>
                      <a:pPr>
                        <a:spcAft>
                          <a:spcPts val="0"/>
                        </a:spcAft>
                      </a:pPr>
                      <a:r>
                        <a:rPr lang="en-US" sz="800">
                          <a:effectLst/>
                        </a:rPr>
                        <a:t> </a:t>
                      </a:r>
                      <a:endParaRPr lang="en-IN"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43889" marR="43889" marT="0" marB="0"/>
                </a:tc>
                <a:tc>
                  <a:txBody>
                    <a:bodyPr/>
                    <a:lstStyle/>
                    <a:p>
                      <a:pPr>
                        <a:spcAft>
                          <a:spcPts val="0"/>
                        </a:spcAft>
                      </a:pPr>
                      <a:r>
                        <a:rPr lang="en-US" sz="800" dirty="0">
                          <a:effectLst/>
                        </a:rPr>
                        <a:t> </a:t>
                      </a:r>
                      <a:endParaRPr lang="en-IN" sz="800" dirty="0">
                        <a:effectLst/>
                      </a:endParaRPr>
                    </a:p>
                    <a:p>
                      <a:pPr>
                        <a:spcAft>
                          <a:spcPts val="0"/>
                        </a:spcAft>
                      </a:pPr>
                      <a:r>
                        <a:rPr lang="en-US" sz="1200" dirty="0">
                          <a:effectLst/>
                        </a:rPr>
                        <a:t>Threats:  </a:t>
                      </a:r>
                      <a:endParaRPr lang="en-IN" sz="800" dirty="0">
                        <a:effectLst/>
                      </a:endParaRPr>
                    </a:p>
                    <a:p>
                      <a:pPr>
                        <a:spcAft>
                          <a:spcPts val="0"/>
                        </a:spcAft>
                      </a:pPr>
                      <a:r>
                        <a:rPr lang="en-US" sz="800" dirty="0">
                          <a:effectLst/>
                        </a:rPr>
                        <a:t> </a:t>
                      </a:r>
                      <a:endParaRPr lang="en-IN" sz="800" dirty="0">
                        <a:effectLst/>
                      </a:endParaRPr>
                    </a:p>
                    <a:p>
                      <a:pPr marL="342900" lvl="0" indent="-342900">
                        <a:spcAft>
                          <a:spcPts val="0"/>
                        </a:spcAft>
                        <a:buFont typeface="Symbol" panose="05050102010706020507" pitchFamily="18" charset="2"/>
                        <a:buChar char=""/>
                      </a:pPr>
                      <a:r>
                        <a:rPr lang="en-US" sz="800" dirty="0">
                          <a:effectLst/>
                        </a:rPr>
                        <a:t> </a:t>
                      </a:r>
                      <a:endParaRPr lang="en-IN" sz="800" dirty="0">
                        <a:effectLst/>
                      </a:endParaRPr>
                    </a:p>
                    <a:p>
                      <a:pPr marL="342900" lvl="0" indent="-342900">
                        <a:spcAft>
                          <a:spcPts val="0"/>
                        </a:spcAft>
                        <a:buFont typeface="Symbol" panose="05050102010706020507" pitchFamily="18" charset="2"/>
                        <a:buChar char=""/>
                      </a:pPr>
                      <a:r>
                        <a:rPr lang="en-US" sz="800" dirty="0">
                          <a:effectLst/>
                        </a:rPr>
                        <a:t> </a:t>
                      </a:r>
                      <a:endParaRPr lang="en-IN" sz="800" dirty="0">
                        <a:effectLst/>
                      </a:endParaRPr>
                    </a:p>
                    <a:p>
                      <a:pPr marL="342900" lvl="0" indent="-342900">
                        <a:spcAft>
                          <a:spcPts val="0"/>
                        </a:spcAft>
                        <a:buFont typeface="Symbol" panose="05050102010706020507" pitchFamily="18" charset="2"/>
                        <a:buChar char=""/>
                      </a:pPr>
                      <a:r>
                        <a:rPr lang="en-US" sz="800" dirty="0">
                          <a:effectLst/>
                        </a:rPr>
                        <a:t> </a:t>
                      </a:r>
                      <a:endParaRPr lang="en-IN" sz="800" dirty="0">
                        <a:effectLst/>
                      </a:endParaRPr>
                    </a:p>
                    <a:p>
                      <a:pPr marL="342900" lvl="0" indent="-342900">
                        <a:spcAft>
                          <a:spcPts val="0"/>
                        </a:spcAft>
                        <a:buFont typeface="Symbol" panose="05050102010706020507" pitchFamily="18" charset="2"/>
                        <a:buChar char=""/>
                      </a:pPr>
                      <a:r>
                        <a:rPr lang="en-US" sz="800" dirty="0">
                          <a:effectLst/>
                        </a:rPr>
                        <a:t> </a:t>
                      </a:r>
                      <a:endParaRPr lang="en-IN" sz="800" dirty="0">
                        <a:effectLst/>
                      </a:endParaRPr>
                    </a:p>
                    <a:p>
                      <a:pPr marL="342900" lvl="0" indent="-342900">
                        <a:spcAft>
                          <a:spcPts val="0"/>
                        </a:spcAft>
                        <a:buFont typeface="Symbol" panose="05050102010706020507" pitchFamily="18" charset="2"/>
                        <a:buChar char=""/>
                      </a:pPr>
                      <a:r>
                        <a:rPr lang="en-US" sz="800" dirty="0">
                          <a:effectLst/>
                        </a:rPr>
                        <a:t> </a:t>
                      </a:r>
                      <a:endParaRPr lang="en-IN" sz="800" dirty="0">
                        <a:effectLst/>
                      </a:endParaRPr>
                    </a:p>
                    <a:p>
                      <a:pPr>
                        <a:spcAft>
                          <a:spcPts val="0"/>
                        </a:spcAft>
                      </a:pPr>
                      <a:r>
                        <a:rPr lang="en-US" sz="800" dirty="0">
                          <a:effectLst/>
                        </a:rPr>
                        <a:t> </a:t>
                      </a:r>
                      <a:endParaRPr lang="en-IN"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889" marR="43889" marT="0" marB="0"/>
                </a:tc>
                <a:extLst>
                  <a:ext uri="{0D108BD9-81ED-4DB2-BD59-A6C34878D82A}">
                    <a16:rowId xmlns:a16="http://schemas.microsoft.com/office/drawing/2014/main" val="1395125384"/>
                  </a:ext>
                </a:extLst>
              </a:tr>
            </a:tbl>
          </a:graphicData>
        </a:graphic>
      </p:graphicFrame>
    </p:spTree>
    <p:extLst>
      <p:ext uri="{BB962C8B-B14F-4D97-AF65-F5344CB8AC3E}">
        <p14:creationId xmlns:p14="http://schemas.microsoft.com/office/powerpoint/2010/main" val="4131606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0" y="4155141"/>
            <a:ext cx="9143999" cy="1003300"/>
          </a:xfrm>
          <a:solidFill>
            <a:srgbClr val="1B3651">
              <a:alpha val="89000"/>
            </a:srgbClr>
          </a:solidFill>
          <a:ln>
            <a:noFill/>
          </a:ln>
        </p:spPr>
        <p:txBody>
          <a:bodyPr/>
          <a:lstStyle/>
          <a:p>
            <a:endParaRPr lang="en-US" dirty="0"/>
          </a:p>
          <a:p>
            <a:r>
              <a:rPr lang="en-US" dirty="0" smtClean="0"/>
              <a:t>Analyzing Your SWOT Analysis</a:t>
            </a:r>
            <a:endParaRPr lang="en-US" dirty="0"/>
          </a:p>
        </p:txBody>
      </p:sp>
      <p:sp>
        <p:nvSpPr>
          <p:cNvPr id="4" name="TextBox 3">
            <a:extLst>
              <a:ext uri="{FF2B5EF4-FFF2-40B4-BE49-F238E27FC236}">
                <a16:creationId xmlns:a16="http://schemas.microsoft.com/office/drawing/2014/main" id="{EABF2097-5D54-2447-899D-6891F914E082}"/>
              </a:ext>
            </a:extLst>
          </p:cNvPr>
          <p:cNvSpPr txBox="1"/>
          <p:nvPr/>
        </p:nvSpPr>
        <p:spPr>
          <a:xfrm>
            <a:off x="1100796" y="638352"/>
            <a:ext cx="6942406" cy="1323439"/>
          </a:xfrm>
          <a:prstGeom prst="rect">
            <a:avLst/>
          </a:prstGeom>
          <a:noFill/>
        </p:spPr>
        <p:txBody>
          <a:bodyPr wrap="square" rtlCol="0">
            <a:spAutoFit/>
          </a:bodyPr>
          <a:lstStyle/>
          <a:p>
            <a:r>
              <a:rPr lang="en-US" sz="1600">
                <a:latin typeface="Helvetica" pitchFamily="2" charset="0"/>
              </a:rPr>
              <a:t>Use this analysis as a snapshot for your company’s performance or potential performance. Don’t just compare the amount of strengths and opportunities with the amount of weaknesses and threats  – weigh their importance to determine if you’re currently in a good place or if you could be doing better. </a:t>
            </a:r>
            <a:endParaRPr lang="en-US" sz="1600" dirty="0">
              <a:latin typeface="Helvetica" pitchFamily="2" charset="0"/>
            </a:endParaRPr>
          </a:p>
        </p:txBody>
      </p:sp>
    </p:spTree>
    <p:extLst>
      <p:ext uri="{BB962C8B-B14F-4D97-AF65-F5344CB8AC3E}">
        <p14:creationId xmlns:p14="http://schemas.microsoft.com/office/powerpoint/2010/main" val="1303363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smtClean="0"/>
              <a:t>UNDERSTAND YOUR BUYER</a:t>
            </a:r>
            <a:endParaRPr lang="en-US" dirty="0"/>
          </a:p>
        </p:txBody>
      </p:sp>
      <p:sp>
        <p:nvSpPr>
          <p:cNvPr id="3" name="Text Placeholder 2"/>
          <p:cNvSpPr>
            <a:spLocks noGrp="1"/>
          </p:cNvSpPr>
          <p:nvPr>
            <p:ph type="body" sz="quarter" idx="16"/>
          </p:nvPr>
        </p:nvSpPr>
        <p:spPr/>
        <p:txBody>
          <a:bodyPr>
            <a:normAutofit fontScale="92500"/>
          </a:bodyPr>
          <a:lstStyle/>
          <a:p>
            <a:r>
              <a:rPr lang="en-US" dirty="0"/>
              <a:t>PART </a:t>
            </a:r>
            <a:r>
              <a:rPr lang="en-US" dirty="0" smtClean="0"/>
              <a:t>THREE</a:t>
            </a:r>
            <a:endParaRPr lang="en-US" dirty="0"/>
          </a:p>
        </p:txBody>
      </p:sp>
    </p:spTree>
    <p:extLst>
      <p:ext uri="{BB962C8B-B14F-4D97-AF65-F5344CB8AC3E}">
        <p14:creationId xmlns:p14="http://schemas.microsoft.com/office/powerpoint/2010/main" val="64151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0" y="4620989"/>
            <a:ext cx="9143999" cy="537452"/>
          </a:xfrm>
          <a:solidFill>
            <a:srgbClr val="1B3651">
              <a:alpha val="89000"/>
            </a:srgbClr>
          </a:solidFill>
          <a:ln>
            <a:noFill/>
          </a:ln>
        </p:spPr>
        <p:txBody>
          <a:bodyPr>
            <a:normAutofit fontScale="62500" lnSpcReduction="20000"/>
          </a:bodyPr>
          <a:lstStyle/>
          <a:p>
            <a:endParaRPr lang="en-US" dirty="0"/>
          </a:p>
          <a:p>
            <a:r>
              <a:rPr lang="en-US" dirty="0" smtClean="0"/>
              <a:t>Buyer Persona</a:t>
            </a:r>
            <a:endParaRPr lang="en-US" dirty="0"/>
          </a:p>
        </p:txBody>
      </p:sp>
      <p:sp>
        <p:nvSpPr>
          <p:cNvPr id="4" name="TextBox 3">
            <a:extLst>
              <a:ext uri="{FF2B5EF4-FFF2-40B4-BE49-F238E27FC236}">
                <a16:creationId xmlns:a16="http://schemas.microsoft.com/office/drawing/2014/main" id="{EABF2097-5D54-2447-899D-6891F914E082}"/>
              </a:ext>
            </a:extLst>
          </p:cNvPr>
          <p:cNvSpPr txBox="1"/>
          <p:nvPr/>
        </p:nvSpPr>
        <p:spPr>
          <a:xfrm>
            <a:off x="986588" y="589116"/>
            <a:ext cx="7291137" cy="3785652"/>
          </a:xfrm>
          <a:prstGeom prst="rect">
            <a:avLst/>
          </a:prstGeom>
          <a:noFill/>
        </p:spPr>
        <p:txBody>
          <a:bodyPr wrap="square" rtlCol="0">
            <a:spAutoFit/>
          </a:bodyPr>
          <a:lstStyle/>
          <a:p>
            <a:r>
              <a:rPr lang="en-US" sz="1600" dirty="0">
                <a:latin typeface="Helvetica" pitchFamily="2" charset="0"/>
              </a:rPr>
              <a:t>While you need to know where you stand in your industry, it’s ultimately worth knowing where you stand in the eyes of your customer and potential customers. </a:t>
            </a:r>
          </a:p>
          <a:p>
            <a:endParaRPr lang="en-US" sz="1600" dirty="0" smtClean="0">
              <a:latin typeface="Helvetica" pitchFamily="2" charset="0"/>
            </a:endParaRPr>
          </a:p>
          <a:p>
            <a:r>
              <a:rPr lang="en-US" sz="1600" dirty="0" smtClean="0">
                <a:latin typeface="Helvetica" pitchFamily="2" charset="0"/>
              </a:rPr>
              <a:t>Taking </a:t>
            </a:r>
            <a:r>
              <a:rPr lang="en-US" sz="1600" dirty="0">
                <a:latin typeface="Helvetica" pitchFamily="2" charset="0"/>
              </a:rPr>
              <a:t>the time and effort to learn how your company or product will be perceived in the market is a vital action all businesses must routinely take. </a:t>
            </a:r>
          </a:p>
          <a:p>
            <a:endParaRPr lang="en-US" sz="1600" dirty="0" smtClean="0">
              <a:latin typeface="Helvetica" pitchFamily="2" charset="0"/>
            </a:endParaRPr>
          </a:p>
          <a:p>
            <a:r>
              <a:rPr lang="en-US" sz="1600" dirty="0" smtClean="0">
                <a:latin typeface="Helvetica" pitchFamily="2" charset="0"/>
              </a:rPr>
              <a:t>You will better understand:</a:t>
            </a:r>
            <a:endParaRPr lang="en-US" sz="1600" dirty="0">
              <a:latin typeface="Helvetica" pitchFamily="2" charset="0"/>
            </a:endParaRPr>
          </a:p>
          <a:p>
            <a:pPr marL="285750" indent="-285750">
              <a:buFont typeface="Arial" panose="020B0604020202020204" pitchFamily="34" charset="0"/>
              <a:buChar char="•"/>
            </a:pPr>
            <a:r>
              <a:rPr lang="en-US" sz="1600" dirty="0" smtClean="0">
                <a:latin typeface="Helvetica" pitchFamily="2" charset="0"/>
              </a:rPr>
              <a:t>Facts </a:t>
            </a:r>
            <a:r>
              <a:rPr lang="en-US" sz="1600" dirty="0">
                <a:latin typeface="Helvetica" pitchFamily="2" charset="0"/>
              </a:rPr>
              <a:t>about your target </a:t>
            </a:r>
            <a:r>
              <a:rPr lang="en-US" sz="1600" dirty="0" smtClean="0">
                <a:latin typeface="Helvetica" pitchFamily="2" charset="0"/>
              </a:rPr>
              <a:t>market.</a:t>
            </a:r>
          </a:p>
          <a:p>
            <a:pPr marL="285750" indent="-285750">
              <a:buFont typeface="Arial" panose="020B0604020202020204" pitchFamily="34" charset="0"/>
              <a:buChar char="•"/>
            </a:pPr>
            <a:r>
              <a:rPr lang="en-US" sz="1600" dirty="0" smtClean="0">
                <a:latin typeface="Helvetica" pitchFamily="2" charset="0"/>
              </a:rPr>
              <a:t>What </a:t>
            </a:r>
            <a:r>
              <a:rPr lang="en-US" sz="1600" dirty="0">
                <a:latin typeface="Helvetica" pitchFamily="2" charset="0"/>
              </a:rPr>
              <a:t>matters to someone who would purchase from </a:t>
            </a:r>
            <a:r>
              <a:rPr lang="en-US" sz="1600" dirty="0" smtClean="0">
                <a:latin typeface="Helvetica" pitchFamily="2" charset="0"/>
              </a:rPr>
              <a:t>you.</a:t>
            </a:r>
          </a:p>
          <a:p>
            <a:pPr marL="285750" indent="-285750">
              <a:buFont typeface="Arial" panose="020B0604020202020204" pitchFamily="34" charset="0"/>
              <a:buChar char="•"/>
            </a:pPr>
            <a:r>
              <a:rPr lang="en-US" sz="1600" dirty="0" smtClean="0">
                <a:latin typeface="Helvetica" pitchFamily="2" charset="0"/>
              </a:rPr>
              <a:t>The </a:t>
            </a:r>
            <a:r>
              <a:rPr lang="en-US" sz="1600" dirty="0">
                <a:latin typeface="Helvetica" pitchFamily="2" charset="0"/>
              </a:rPr>
              <a:t>demand for your </a:t>
            </a:r>
            <a:r>
              <a:rPr lang="en-US" sz="1600" dirty="0" smtClean="0">
                <a:latin typeface="Helvetica" pitchFamily="2" charset="0"/>
              </a:rPr>
              <a:t>product.</a:t>
            </a:r>
          </a:p>
          <a:p>
            <a:pPr marL="285750" indent="-285750">
              <a:buFont typeface="Arial" panose="020B0604020202020204" pitchFamily="34" charset="0"/>
              <a:buChar char="•"/>
            </a:pPr>
            <a:r>
              <a:rPr lang="en-US" sz="1600" dirty="0" smtClean="0">
                <a:latin typeface="Helvetica" pitchFamily="2" charset="0"/>
              </a:rPr>
              <a:t>The </a:t>
            </a:r>
            <a:r>
              <a:rPr lang="en-US" sz="1600" dirty="0">
                <a:latin typeface="Helvetica" pitchFamily="2" charset="0"/>
              </a:rPr>
              <a:t>potential price </a:t>
            </a:r>
            <a:r>
              <a:rPr lang="en-US" sz="1600" dirty="0" smtClean="0">
                <a:latin typeface="Helvetica" pitchFamily="2" charset="0"/>
              </a:rPr>
              <a:t>points.</a:t>
            </a:r>
          </a:p>
          <a:p>
            <a:pPr marL="285750" indent="-285750">
              <a:buFont typeface="Arial" panose="020B0604020202020204" pitchFamily="34" charset="0"/>
              <a:buChar char="•"/>
            </a:pPr>
            <a:r>
              <a:rPr lang="en-US" sz="1600" dirty="0" smtClean="0">
                <a:latin typeface="Helvetica" pitchFamily="2" charset="0"/>
              </a:rPr>
              <a:t>Perception </a:t>
            </a:r>
            <a:r>
              <a:rPr lang="en-US" sz="1600" dirty="0">
                <a:latin typeface="Helvetica" pitchFamily="2" charset="0"/>
              </a:rPr>
              <a:t>on </a:t>
            </a:r>
            <a:r>
              <a:rPr lang="en-US" sz="1600" dirty="0" smtClean="0">
                <a:latin typeface="Helvetica" pitchFamily="2" charset="0"/>
              </a:rPr>
              <a:t>competition</a:t>
            </a:r>
          </a:p>
          <a:p>
            <a:pPr marL="285750" indent="-285750">
              <a:buFont typeface="Arial" panose="020B0604020202020204" pitchFamily="34" charset="0"/>
              <a:buChar char="•"/>
            </a:pPr>
            <a:r>
              <a:rPr lang="en-US" sz="1600" dirty="0" smtClean="0">
                <a:latin typeface="Helvetica" pitchFamily="2" charset="0"/>
              </a:rPr>
              <a:t>Impressions </a:t>
            </a:r>
            <a:r>
              <a:rPr lang="en-US" sz="1600" dirty="0">
                <a:latin typeface="Helvetica" pitchFamily="2" charset="0"/>
              </a:rPr>
              <a:t>of your branding. </a:t>
            </a:r>
          </a:p>
          <a:p>
            <a:endParaRPr lang="en-US" sz="1600" dirty="0" smtClean="0">
              <a:latin typeface="Helvetica" pitchFamily="2" charset="0"/>
            </a:endParaRPr>
          </a:p>
        </p:txBody>
      </p:sp>
    </p:spTree>
    <p:extLst>
      <p:ext uri="{BB962C8B-B14F-4D97-AF65-F5344CB8AC3E}">
        <p14:creationId xmlns:p14="http://schemas.microsoft.com/office/powerpoint/2010/main" val="2210870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0" y="4620989"/>
            <a:ext cx="9143999" cy="537452"/>
          </a:xfrm>
          <a:solidFill>
            <a:srgbClr val="1B3651">
              <a:alpha val="89000"/>
            </a:srgbClr>
          </a:solidFill>
          <a:ln>
            <a:noFill/>
          </a:ln>
        </p:spPr>
        <p:txBody>
          <a:bodyPr>
            <a:normAutofit fontScale="62500" lnSpcReduction="20000"/>
          </a:bodyPr>
          <a:lstStyle/>
          <a:p>
            <a:endParaRPr lang="en-US" dirty="0"/>
          </a:p>
          <a:p>
            <a:r>
              <a:rPr lang="en-US" dirty="0" smtClean="0"/>
              <a:t>Buyer Persona</a:t>
            </a:r>
            <a:endParaRPr lang="en-US" dirty="0"/>
          </a:p>
        </p:txBody>
      </p:sp>
      <p:sp>
        <p:nvSpPr>
          <p:cNvPr id="4" name="TextBox 3">
            <a:extLst>
              <a:ext uri="{FF2B5EF4-FFF2-40B4-BE49-F238E27FC236}">
                <a16:creationId xmlns:a16="http://schemas.microsoft.com/office/drawing/2014/main" id="{EABF2097-5D54-2447-899D-6891F914E082}"/>
              </a:ext>
            </a:extLst>
          </p:cNvPr>
          <p:cNvSpPr txBox="1"/>
          <p:nvPr/>
        </p:nvSpPr>
        <p:spPr>
          <a:xfrm>
            <a:off x="986588" y="589116"/>
            <a:ext cx="7291137" cy="2308324"/>
          </a:xfrm>
          <a:prstGeom prst="rect">
            <a:avLst/>
          </a:prstGeom>
          <a:noFill/>
        </p:spPr>
        <p:txBody>
          <a:bodyPr wrap="square" rtlCol="0">
            <a:spAutoFit/>
          </a:bodyPr>
          <a:lstStyle/>
          <a:p>
            <a:r>
              <a:rPr lang="en-US" sz="1600" dirty="0">
                <a:latin typeface="Helvetica" pitchFamily="2" charset="0"/>
              </a:rPr>
              <a:t>Buyer </a:t>
            </a:r>
            <a:r>
              <a:rPr lang="en-US" sz="1600" dirty="0" smtClean="0">
                <a:latin typeface="Helvetica" pitchFamily="2" charset="0"/>
              </a:rPr>
              <a:t>Personas</a:t>
            </a:r>
          </a:p>
          <a:p>
            <a:endParaRPr lang="en-US" sz="1600" dirty="0">
              <a:latin typeface="Helvetica" pitchFamily="2" charset="0"/>
            </a:endParaRPr>
          </a:p>
          <a:p>
            <a:r>
              <a:rPr lang="en-US" sz="1600" dirty="0">
                <a:latin typeface="Helvetica" pitchFamily="2" charset="0"/>
              </a:rPr>
              <a:t>Before you get to surveying your buyers, it’s helpful to define them with buyer personas – semi-fictional generalizations of who your target customers are. </a:t>
            </a:r>
            <a:endParaRPr lang="en-US" sz="1600" dirty="0" smtClean="0">
              <a:latin typeface="Helvetica" pitchFamily="2" charset="0"/>
            </a:endParaRPr>
          </a:p>
          <a:p>
            <a:endParaRPr lang="en-US" sz="1600" dirty="0">
              <a:latin typeface="Helvetica" pitchFamily="2" charset="0"/>
            </a:endParaRPr>
          </a:p>
          <a:p>
            <a:r>
              <a:rPr lang="en-US" sz="1600" dirty="0" smtClean="0">
                <a:latin typeface="Helvetica" pitchFamily="2" charset="0"/>
              </a:rPr>
              <a:t>Understanding </a:t>
            </a:r>
            <a:r>
              <a:rPr lang="en-US" sz="1600" dirty="0">
                <a:latin typeface="Helvetica" pitchFamily="2" charset="0"/>
              </a:rPr>
              <a:t>your buyer personas guides your survey construction to be more tailored to your intended audience. If you haven’t established your buyer personas yet, use this </a:t>
            </a:r>
            <a:r>
              <a:rPr lang="en-US" sz="1600" dirty="0">
                <a:latin typeface="Helvetica" pitchFamily="2" charset="0"/>
                <a:hlinkClick r:id="rId2"/>
              </a:rPr>
              <a:t>free tool </a:t>
            </a:r>
            <a:r>
              <a:rPr lang="en-US" sz="1600" dirty="0">
                <a:latin typeface="Helvetica" pitchFamily="2" charset="0"/>
              </a:rPr>
              <a:t>to get started.</a:t>
            </a:r>
          </a:p>
          <a:p>
            <a:endParaRPr lang="en-US" sz="1600" dirty="0" smtClean="0">
              <a:latin typeface="Helvetica" pitchFamily="2" charset="0"/>
            </a:endParaRPr>
          </a:p>
        </p:txBody>
      </p:sp>
    </p:spTree>
    <p:extLst>
      <p:ext uri="{BB962C8B-B14F-4D97-AF65-F5344CB8AC3E}">
        <p14:creationId xmlns:p14="http://schemas.microsoft.com/office/powerpoint/2010/main" val="583750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5143692" y="3482321"/>
            <a:ext cx="3611837" cy="1343679"/>
          </a:xfrm>
        </p:spPr>
        <p:txBody>
          <a:bodyPr>
            <a:noAutofit/>
          </a:bodyPr>
          <a:lstStyle/>
          <a:p>
            <a:pPr>
              <a:lnSpc>
                <a:spcPct val="90000"/>
              </a:lnSpc>
            </a:pPr>
            <a:r>
              <a:rPr lang="en-US" sz="1800" dirty="0">
                <a:latin typeface="Arial"/>
                <a:cs typeface="Arial"/>
              </a:rPr>
              <a:t>Write up a brief synopsis of this buyer persona and why they may be a good fit to be a customer.</a:t>
            </a:r>
          </a:p>
          <a:p>
            <a:pPr>
              <a:lnSpc>
                <a:spcPct val="90000"/>
              </a:lnSpc>
            </a:pPr>
            <a:endParaRPr lang="en-US" sz="1200" dirty="0">
              <a:latin typeface="Arial"/>
              <a:cs typeface="Arial"/>
            </a:endParaRPr>
          </a:p>
          <a:p>
            <a:pPr>
              <a:lnSpc>
                <a:spcPct val="90000"/>
              </a:lnSpc>
            </a:pPr>
            <a:r>
              <a:rPr lang="en-US" sz="1200" dirty="0"/>
              <a:t>If you’re making a buyer persona from scratch, visit </a:t>
            </a:r>
            <a:r>
              <a:rPr lang="en-US" sz="1200" dirty="0">
                <a:hlinkClick r:id="rId3"/>
              </a:rPr>
              <a:t>https://</a:t>
            </a:r>
            <a:r>
              <a:rPr lang="en-US" sz="1200" dirty="0" err="1">
                <a:hlinkClick r:id="rId3"/>
              </a:rPr>
              <a:t>www.hubspot.com</a:t>
            </a:r>
            <a:r>
              <a:rPr lang="en-US" sz="1200" dirty="0">
                <a:hlinkClick r:id="rId3"/>
              </a:rPr>
              <a:t>/make-my-persona </a:t>
            </a:r>
            <a:r>
              <a:rPr lang="en-US" sz="1200" dirty="0"/>
              <a:t>and insert a screenshot of your persona.</a:t>
            </a:r>
            <a:endParaRPr lang="en-US" sz="1200" dirty="0">
              <a:latin typeface="Arial"/>
              <a:cs typeface="Arial"/>
            </a:endParaRPr>
          </a:p>
          <a:p>
            <a:pPr>
              <a:lnSpc>
                <a:spcPct val="90000"/>
              </a:lnSpc>
            </a:pPr>
            <a:endParaRPr lang="en-US" sz="2100" dirty="0">
              <a:latin typeface="Arial"/>
              <a:cs typeface="Arial"/>
            </a:endParaRPr>
          </a:p>
        </p:txBody>
      </p:sp>
      <p:sp>
        <p:nvSpPr>
          <p:cNvPr id="3" name="Text Placeholder 2"/>
          <p:cNvSpPr>
            <a:spLocks noGrp="1"/>
          </p:cNvSpPr>
          <p:nvPr>
            <p:ph type="body" sz="quarter" idx="13"/>
          </p:nvPr>
        </p:nvSpPr>
        <p:spPr/>
        <p:txBody>
          <a:bodyPr>
            <a:normAutofit/>
          </a:bodyPr>
          <a:lstStyle/>
          <a:p>
            <a:r>
              <a:rPr lang="en-US" dirty="0">
                <a:latin typeface="Arial"/>
                <a:cs typeface="Arial"/>
              </a:rPr>
              <a:t>Their Name</a:t>
            </a:r>
          </a:p>
          <a:p>
            <a:r>
              <a:rPr lang="en-US" dirty="0">
                <a:latin typeface="Arial"/>
                <a:cs typeface="Arial"/>
              </a:rPr>
              <a:t>Their Occupation/Title</a:t>
            </a:r>
          </a:p>
          <a:p>
            <a:r>
              <a:rPr lang="en-US" dirty="0">
                <a:latin typeface="Arial"/>
                <a:cs typeface="Arial"/>
              </a:rPr>
              <a:t>Their Age or Location</a:t>
            </a:r>
          </a:p>
        </p:txBody>
      </p:sp>
      <p:sp>
        <p:nvSpPr>
          <p:cNvPr id="4" name="Text Placeholder 3"/>
          <p:cNvSpPr>
            <a:spLocks noGrp="1"/>
          </p:cNvSpPr>
          <p:nvPr>
            <p:ph type="body" sz="quarter" idx="14"/>
          </p:nvPr>
        </p:nvSpPr>
        <p:spPr>
          <a:xfrm>
            <a:off x="5123691" y="856909"/>
            <a:ext cx="3631838" cy="514444"/>
          </a:xfrm>
        </p:spPr>
        <p:txBody>
          <a:bodyPr/>
          <a:lstStyle/>
          <a:p>
            <a:r>
              <a:rPr lang="en-US" dirty="0"/>
              <a:t>Buyer Persona</a:t>
            </a:r>
          </a:p>
        </p:txBody>
      </p:sp>
      <p:pic>
        <p:nvPicPr>
          <p:cNvPr id="6" name="Picture 5" descr="headshot_placeholder.png"/>
          <p:cNvPicPr>
            <a:picLocks noChangeAspect="1"/>
          </p:cNvPicPr>
          <p:nvPr/>
        </p:nvPicPr>
        <p:blipFill rotWithShape="1">
          <a:blip r:embed="rId4">
            <a:extLst>
              <a:ext uri="{28A0092B-C50C-407E-A947-70E740481C1C}">
                <a14:useLocalDpi xmlns:a14="http://schemas.microsoft.com/office/drawing/2010/main" val="0"/>
              </a:ext>
            </a:extLst>
          </a:blip>
          <a:srcRect l="6169" r="5936"/>
          <a:stretch/>
        </p:blipFill>
        <p:spPr>
          <a:xfrm>
            <a:off x="0" y="0"/>
            <a:ext cx="4419904" cy="5152909"/>
          </a:xfrm>
          <a:prstGeom prst="rect">
            <a:avLst/>
          </a:prstGeom>
        </p:spPr>
      </p:pic>
    </p:spTree>
    <p:extLst>
      <p:ext uri="{BB962C8B-B14F-4D97-AF65-F5344CB8AC3E}">
        <p14:creationId xmlns:p14="http://schemas.microsoft.com/office/powerpoint/2010/main" val="3299119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smtClean="0"/>
              <a:t>UNDERSTAND YOUR DIGITAL CHANNELS</a:t>
            </a:r>
            <a:endParaRPr lang="en-US" dirty="0"/>
          </a:p>
        </p:txBody>
      </p:sp>
      <p:sp>
        <p:nvSpPr>
          <p:cNvPr id="3" name="Text Placeholder 2"/>
          <p:cNvSpPr>
            <a:spLocks noGrp="1"/>
          </p:cNvSpPr>
          <p:nvPr>
            <p:ph type="body" sz="quarter" idx="16"/>
          </p:nvPr>
        </p:nvSpPr>
        <p:spPr/>
        <p:txBody>
          <a:bodyPr>
            <a:normAutofit lnSpcReduction="10000"/>
          </a:bodyPr>
          <a:lstStyle/>
          <a:p>
            <a:r>
              <a:rPr lang="en-US" dirty="0"/>
              <a:t>PART </a:t>
            </a:r>
            <a:r>
              <a:rPr lang="en-US" dirty="0" smtClean="0"/>
              <a:t>FOUR</a:t>
            </a:r>
            <a:endParaRPr lang="en-US" dirty="0"/>
          </a:p>
        </p:txBody>
      </p:sp>
    </p:spTree>
    <p:extLst>
      <p:ext uri="{BB962C8B-B14F-4D97-AF65-F5344CB8AC3E}">
        <p14:creationId xmlns:p14="http://schemas.microsoft.com/office/powerpoint/2010/main" val="28465665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7K0A0619.JPG"/>
          <p:cNvPicPr>
            <a:picLocks noChangeAspect="1"/>
          </p:cNvPicPr>
          <p:nvPr/>
        </p:nvPicPr>
        <p:blipFill rotWithShape="1">
          <a:blip r:embed="rId2">
            <a:alphaModFix amt="94000"/>
            <a:extLst>
              <a:ext uri="{28A0092B-C50C-407E-A947-70E740481C1C}">
                <a14:useLocalDpi xmlns:a14="http://schemas.microsoft.com/office/drawing/2010/main" val="0"/>
              </a:ext>
            </a:extLst>
          </a:blip>
          <a:srcRect l="2952" t="6356" b="11739"/>
          <a:stretch/>
        </p:blipFill>
        <p:spPr>
          <a:xfrm>
            <a:off x="0" y="0"/>
            <a:ext cx="9144001" cy="5143500"/>
          </a:xfrm>
          <a:prstGeom prst="rect">
            <a:avLst/>
          </a:prstGeom>
        </p:spPr>
      </p:pic>
      <p:sp>
        <p:nvSpPr>
          <p:cNvPr id="8" name="Rectangle 7"/>
          <p:cNvSpPr/>
          <p:nvPr/>
        </p:nvSpPr>
        <p:spPr>
          <a:xfrm>
            <a:off x="1" y="0"/>
            <a:ext cx="9144000" cy="5143500"/>
          </a:xfrm>
          <a:prstGeom prst="rect">
            <a:avLst/>
          </a:prstGeom>
          <a:solidFill>
            <a:srgbClr val="1C3750">
              <a:alpha val="58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Narrow"/>
            </a:endParaRPr>
          </a:p>
        </p:txBody>
      </p:sp>
      <p:sp>
        <p:nvSpPr>
          <p:cNvPr id="2" name="Text Placeholder 1"/>
          <p:cNvSpPr>
            <a:spLocks noGrp="1"/>
          </p:cNvSpPr>
          <p:nvPr>
            <p:ph type="body" sz="quarter" idx="4294967295"/>
          </p:nvPr>
        </p:nvSpPr>
        <p:spPr>
          <a:xfrm>
            <a:off x="1359674" y="1195873"/>
            <a:ext cx="7067150" cy="2762252"/>
          </a:xfrm>
        </p:spPr>
        <p:txBody>
          <a:bodyPr>
            <a:noAutofit/>
          </a:bodyPr>
          <a:lstStyle/>
          <a:p>
            <a:pPr marL="0" indent="0">
              <a:buNone/>
            </a:pPr>
            <a:r>
              <a:rPr lang="en-US" sz="5400" dirty="0">
                <a:solidFill>
                  <a:srgbClr val="FFFFFF"/>
                </a:solidFill>
                <a:latin typeface="Cambria"/>
                <a:cs typeface="Cambria"/>
              </a:rPr>
              <a:t>We set out to find out…(take it from here!)</a:t>
            </a:r>
          </a:p>
        </p:txBody>
      </p:sp>
      <p:sp>
        <p:nvSpPr>
          <p:cNvPr id="5" name="Right Triangle 4"/>
          <p:cNvSpPr/>
          <p:nvPr/>
        </p:nvSpPr>
        <p:spPr>
          <a:xfrm rot="10800000">
            <a:off x="903599" y="1207968"/>
            <a:ext cx="447525" cy="338667"/>
          </a:xfrm>
          <a:prstGeom prst="rtTriangle">
            <a:avLst/>
          </a:prstGeom>
          <a:solidFill>
            <a:srgbClr val="76201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Narrow"/>
            </a:endParaRPr>
          </a:p>
        </p:txBody>
      </p:sp>
      <p:sp>
        <p:nvSpPr>
          <p:cNvPr id="6" name="Rectangle 5"/>
          <p:cNvSpPr/>
          <p:nvPr/>
        </p:nvSpPr>
        <p:spPr>
          <a:xfrm>
            <a:off x="903600" y="635374"/>
            <a:ext cx="2044096" cy="572594"/>
          </a:xfrm>
          <a:prstGeom prst="rect">
            <a:avLst/>
          </a:prstGeom>
          <a:solidFill>
            <a:srgbClr val="9C2A2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Arial Narrow"/>
              </a:rPr>
              <a:t>Yo</a:t>
            </a:r>
            <a:r>
              <a:rPr lang="en-US" dirty="0" smtClean="0">
                <a:latin typeface="Arial Narrow"/>
              </a:rPr>
              <a:t>ur Company </a:t>
            </a:r>
            <a:r>
              <a:rPr lang="en-US" dirty="0">
                <a:latin typeface="Arial Narrow"/>
              </a:rPr>
              <a:t>Goal</a:t>
            </a:r>
          </a:p>
        </p:txBody>
      </p:sp>
      <p:sp>
        <p:nvSpPr>
          <p:cNvPr id="9" name="Text Placeholder 2"/>
          <p:cNvSpPr txBox="1">
            <a:spLocks/>
          </p:cNvSpPr>
          <p:nvPr/>
        </p:nvSpPr>
        <p:spPr>
          <a:xfrm>
            <a:off x="1030909" y="679136"/>
            <a:ext cx="2388190" cy="572594"/>
          </a:xfrm>
          <a:prstGeom prst="rect">
            <a:avLst/>
          </a:prstGeom>
        </p:spPr>
        <p:txBody>
          <a:bodyPr/>
          <a:lstStyle>
            <a:lvl1pPr marL="342900" indent="-342900" algn="l" defTabSz="457200" rtl="0" eaLnBrk="1" latinLnBrk="0" hangingPunct="1">
              <a:spcBef>
                <a:spcPct val="20000"/>
              </a:spcBef>
              <a:buClr>
                <a:schemeClr val="accent2">
                  <a:lumMod val="75000"/>
                </a:schemeClr>
              </a:buClr>
              <a:buFont typeface="Arial"/>
              <a:buChar char="•"/>
              <a:defRPr sz="3200" b="0" i="0" kern="1200">
                <a:solidFill>
                  <a:schemeClr val="tx1">
                    <a:lumMod val="50000"/>
                  </a:schemeClr>
                </a:solidFill>
                <a:latin typeface="Helvetica Light"/>
                <a:ea typeface="+mn-ea"/>
                <a:cs typeface="Helvetica Light"/>
              </a:defRPr>
            </a:lvl1pPr>
            <a:lvl2pPr marL="742950" indent="-285750" algn="l" defTabSz="457200" rtl="0" eaLnBrk="1" latinLnBrk="0" hangingPunct="1">
              <a:spcBef>
                <a:spcPct val="20000"/>
              </a:spcBef>
              <a:buClr>
                <a:schemeClr val="accent2">
                  <a:lumMod val="75000"/>
                </a:schemeClr>
              </a:buClr>
              <a:buFont typeface="Arial" panose="020B0604020202020204" pitchFamily="34" charset="0"/>
              <a:buChar char="•"/>
              <a:defRPr sz="2400" b="0" i="0" kern="1200">
                <a:solidFill>
                  <a:schemeClr val="tx1">
                    <a:lumMod val="50000"/>
                  </a:schemeClr>
                </a:solidFill>
                <a:latin typeface="Helvetica Light"/>
                <a:ea typeface="+mn-ea"/>
                <a:cs typeface="Helvetica Light"/>
              </a:defRPr>
            </a:lvl2pPr>
            <a:lvl3pPr marL="1143000" indent="-228600" algn="l" defTabSz="457200" rtl="0" eaLnBrk="1" latinLnBrk="0" hangingPunct="1">
              <a:spcBef>
                <a:spcPct val="20000"/>
              </a:spcBef>
              <a:buClr>
                <a:schemeClr val="accent2">
                  <a:lumMod val="75000"/>
                </a:schemeClr>
              </a:buClr>
              <a:buFont typeface="Arial"/>
              <a:buChar char="•"/>
              <a:defRPr sz="2400" b="0" i="0" kern="1200">
                <a:solidFill>
                  <a:schemeClr val="tx1">
                    <a:lumMod val="50000"/>
                  </a:schemeClr>
                </a:solidFill>
                <a:latin typeface="Helvetica Light"/>
                <a:ea typeface="+mn-ea"/>
                <a:cs typeface="Helvetica Light"/>
              </a:defRPr>
            </a:lvl3pPr>
            <a:lvl4pPr marL="1600200" indent="-228600" algn="l" defTabSz="457200" rtl="0" eaLnBrk="1" latinLnBrk="0" hangingPunct="1">
              <a:spcBef>
                <a:spcPct val="20000"/>
              </a:spcBef>
              <a:buClr>
                <a:schemeClr val="accent2">
                  <a:lumMod val="75000"/>
                </a:schemeClr>
              </a:buClr>
              <a:buFont typeface="Arial" panose="020B0604020202020204" pitchFamily="34" charset="0"/>
              <a:buChar char="•"/>
              <a:defRPr sz="2000" b="0" i="0" kern="1200">
                <a:solidFill>
                  <a:schemeClr val="tx1">
                    <a:lumMod val="50000"/>
                  </a:schemeClr>
                </a:solidFill>
                <a:latin typeface="Helvetica Light"/>
                <a:ea typeface="+mn-ea"/>
                <a:cs typeface="Helvetica Light"/>
              </a:defRPr>
            </a:lvl4pPr>
            <a:lvl5pPr marL="2057400" indent="-228600" algn="l" defTabSz="457200" rtl="0" eaLnBrk="1" latinLnBrk="0" hangingPunct="1">
              <a:spcBef>
                <a:spcPct val="20000"/>
              </a:spcBef>
              <a:buClr>
                <a:schemeClr val="accent2">
                  <a:lumMod val="75000"/>
                </a:schemeClr>
              </a:buClr>
              <a:buFont typeface="Arial" panose="020B0604020202020204" pitchFamily="34" charset="0"/>
              <a:buChar char="•"/>
              <a:defRPr sz="2000" b="0" i="0" kern="1200">
                <a:solidFill>
                  <a:schemeClr val="tx1">
                    <a:lumMod val="50000"/>
                  </a:schemeClr>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2400" dirty="0">
              <a:solidFill>
                <a:srgbClr val="FFFFFF"/>
              </a:solidFill>
              <a:latin typeface="Arial"/>
              <a:cs typeface="Arial"/>
            </a:endParaRPr>
          </a:p>
        </p:txBody>
      </p:sp>
    </p:spTree>
    <p:extLst>
      <p:ext uri="{BB962C8B-B14F-4D97-AF65-F5344CB8AC3E}">
        <p14:creationId xmlns:p14="http://schemas.microsoft.com/office/powerpoint/2010/main" val="437039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Your Company Name</a:t>
            </a:r>
            <a:endParaRPr lang="en-US" dirty="0"/>
          </a:p>
        </p:txBody>
      </p:sp>
      <p:sp>
        <p:nvSpPr>
          <p:cNvPr id="3" name="Text Placeholder 2"/>
          <p:cNvSpPr>
            <a:spLocks noGrp="1"/>
          </p:cNvSpPr>
          <p:nvPr>
            <p:ph type="body" sz="quarter" idx="11"/>
          </p:nvPr>
        </p:nvSpPr>
        <p:spPr/>
        <p:txBody>
          <a:bodyPr/>
          <a:lstStyle/>
          <a:p>
            <a:r>
              <a:rPr lang="en-US" sz="5000" dirty="0" smtClean="0"/>
              <a:t>One liner/Mission Statement</a:t>
            </a:r>
            <a:endParaRPr lang="en-US" sz="5000" dirty="0"/>
          </a:p>
        </p:txBody>
      </p:sp>
    </p:spTree>
    <p:extLst>
      <p:ext uri="{BB962C8B-B14F-4D97-AF65-F5344CB8AC3E}">
        <p14:creationId xmlns:p14="http://schemas.microsoft.com/office/powerpoint/2010/main" val="31506571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0" y="4620989"/>
            <a:ext cx="9143999" cy="537452"/>
          </a:xfrm>
          <a:solidFill>
            <a:srgbClr val="1B3651">
              <a:alpha val="89000"/>
            </a:srgbClr>
          </a:solidFill>
          <a:ln>
            <a:noFill/>
          </a:ln>
        </p:spPr>
        <p:txBody>
          <a:bodyPr>
            <a:normAutofit/>
          </a:bodyPr>
          <a:lstStyle/>
          <a:p>
            <a:r>
              <a:rPr lang="en-US" dirty="0" smtClean="0"/>
              <a:t>Digital Marketing Channels</a:t>
            </a:r>
            <a:endParaRPr lang="en-US" dirty="0"/>
          </a:p>
        </p:txBody>
      </p:sp>
      <p:sp>
        <p:nvSpPr>
          <p:cNvPr id="4" name="TextBox 3">
            <a:extLst>
              <a:ext uri="{FF2B5EF4-FFF2-40B4-BE49-F238E27FC236}">
                <a16:creationId xmlns:a16="http://schemas.microsoft.com/office/drawing/2014/main" id="{EABF2097-5D54-2447-899D-6891F914E082}"/>
              </a:ext>
            </a:extLst>
          </p:cNvPr>
          <p:cNvSpPr txBox="1"/>
          <p:nvPr/>
        </p:nvSpPr>
        <p:spPr>
          <a:xfrm>
            <a:off x="986588" y="589116"/>
            <a:ext cx="7291137" cy="4031873"/>
          </a:xfrm>
          <a:prstGeom prst="rect">
            <a:avLst/>
          </a:prstGeom>
          <a:noFill/>
        </p:spPr>
        <p:txBody>
          <a:bodyPr wrap="square" rtlCol="0">
            <a:spAutoFit/>
          </a:bodyPr>
          <a:lstStyle/>
          <a:p>
            <a:r>
              <a:rPr lang="en-US" sz="1600" dirty="0" smtClean="0">
                <a:latin typeface="Helvetica" pitchFamily="2" charset="0"/>
              </a:rPr>
              <a:t>Types of Digital Marketing Channels:</a:t>
            </a:r>
          </a:p>
          <a:p>
            <a:endParaRPr lang="en-US" sz="1600" dirty="0" smtClean="0">
              <a:latin typeface="Helvetica" pitchFamily="2" charset="0"/>
            </a:endParaRPr>
          </a:p>
          <a:p>
            <a:pPr marL="285750" indent="-285750">
              <a:buFont typeface="Arial" panose="020B0604020202020204" pitchFamily="34" charset="0"/>
              <a:buChar char="•"/>
            </a:pPr>
            <a:r>
              <a:rPr lang="en-US" sz="1600" dirty="0" smtClean="0">
                <a:latin typeface="Helvetica" pitchFamily="2" charset="0"/>
              </a:rPr>
              <a:t>Content Marketing: Blog, </a:t>
            </a:r>
            <a:r>
              <a:rPr lang="en-US" sz="1600" dirty="0" err="1" smtClean="0">
                <a:latin typeface="Helvetica" pitchFamily="2" charset="0"/>
              </a:rPr>
              <a:t>Quora</a:t>
            </a:r>
            <a:r>
              <a:rPr lang="en-US" sz="1600" dirty="0" smtClean="0">
                <a:latin typeface="Helvetica" pitchFamily="2" charset="0"/>
              </a:rPr>
              <a:t>, Lead Magnets, Guest Posts</a:t>
            </a:r>
          </a:p>
          <a:p>
            <a:pPr marL="285750" indent="-285750">
              <a:buFont typeface="Arial" panose="020B0604020202020204" pitchFamily="34" charset="0"/>
              <a:buChar char="•"/>
            </a:pPr>
            <a:r>
              <a:rPr lang="en-US" sz="1600" dirty="0" smtClean="0">
                <a:latin typeface="Helvetica" pitchFamily="2" charset="0"/>
              </a:rPr>
              <a:t>Search </a:t>
            </a:r>
            <a:r>
              <a:rPr lang="en-US" sz="1600" dirty="0">
                <a:latin typeface="Helvetica" pitchFamily="2" charset="0"/>
              </a:rPr>
              <a:t>engine optimization (</a:t>
            </a:r>
            <a:r>
              <a:rPr lang="en-US" sz="1600" dirty="0" smtClean="0">
                <a:latin typeface="Helvetica" pitchFamily="2" charset="0"/>
              </a:rPr>
              <a:t>SEO): On-page &amp; Off-page</a:t>
            </a:r>
          </a:p>
          <a:p>
            <a:pPr marL="285750" indent="-285750">
              <a:buFont typeface="Arial" panose="020B0604020202020204" pitchFamily="34" charset="0"/>
              <a:buChar char="•"/>
            </a:pPr>
            <a:r>
              <a:rPr lang="en-US" sz="1600" dirty="0">
                <a:latin typeface="Helvetica" pitchFamily="2" charset="0"/>
              </a:rPr>
              <a:t>Social Media </a:t>
            </a:r>
            <a:r>
              <a:rPr lang="en-US" sz="1600" dirty="0" smtClean="0">
                <a:latin typeface="Helvetica" pitchFamily="2" charset="0"/>
              </a:rPr>
              <a:t>Marketing: Facebook, Instagram, Twitter, </a:t>
            </a:r>
            <a:r>
              <a:rPr lang="en-US" sz="1600" dirty="0" err="1" smtClean="0">
                <a:latin typeface="Helvetica" pitchFamily="2" charset="0"/>
              </a:rPr>
              <a:t>Pintrest</a:t>
            </a:r>
            <a:r>
              <a:rPr lang="en-US" sz="1600" dirty="0" smtClean="0">
                <a:latin typeface="Helvetica" pitchFamily="2" charset="0"/>
              </a:rPr>
              <a:t>, </a:t>
            </a:r>
            <a:r>
              <a:rPr lang="en-US" sz="1600" dirty="0" err="1" smtClean="0">
                <a:latin typeface="Helvetica" pitchFamily="2" charset="0"/>
              </a:rPr>
              <a:t>Linkedin</a:t>
            </a:r>
            <a:endParaRPr lang="en-US" sz="1600" dirty="0">
              <a:latin typeface="Helvetica" pitchFamily="2" charset="0"/>
            </a:endParaRPr>
          </a:p>
          <a:p>
            <a:pPr marL="285750" indent="-285750">
              <a:buFont typeface="Arial" panose="020B0604020202020204" pitchFamily="34" charset="0"/>
              <a:buChar char="•"/>
            </a:pPr>
            <a:r>
              <a:rPr lang="en-US" sz="1600" dirty="0" smtClean="0">
                <a:latin typeface="Helvetica" pitchFamily="2" charset="0"/>
              </a:rPr>
              <a:t>Paid Social: Ads on Social Media Platforms</a:t>
            </a:r>
          </a:p>
          <a:p>
            <a:pPr marL="285750" indent="-285750">
              <a:buFont typeface="Arial" panose="020B0604020202020204" pitchFamily="34" charset="0"/>
              <a:buChar char="•"/>
            </a:pPr>
            <a:r>
              <a:rPr lang="en-US" sz="1600" dirty="0" smtClean="0">
                <a:latin typeface="Helvetica" pitchFamily="2" charset="0"/>
              </a:rPr>
              <a:t>Display Advertising: Banners ads on high DA websites</a:t>
            </a:r>
          </a:p>
          <a:p>
            <a:pPr marL="285750" indent="-285750">
              <a:buFont typeface="Arial" panose="020B0604020202020204" pitchFamily="34" charset="0"/>
              <a:buChar char="•"/>
            </a:pPr>
            <a:r>
              <a:rPr lang="en-US" sz="1600" dirty="0" smtClean="0">
                <a:latin typeface="Helvetica" pitchFamily="2" charset="0"/>
              </a:rPr>
              <a:t>Cold Email Outreach Marketing</a:t>
            </a:r>
          </a:p>
          <a:p>
            <a:pPr marL="285750" indent="-285750">
              <a:buFont typeface="Arial" panose="020B0604020202020204" pitchFamily="34" charset="0"/>
              <a:buChar char="•"/>
            </a:pPr>
            <a:r>
              <a:rPr lang="en-US" sz="1600" dirty="0" smtClean="0">
                <a:latin typeface="Helvetica" pitchFamily="2" charset="0"/>
              </a:rPr>
              <a:t>Influencer Marketing &amp; PR</a:t>
            </a:r>
          </a:p>
          <a:p>
            <a:pPr marL="285750" indent="-285750">
              <a:buFont typeface="Arial" panose="020B0604020202020204" pitchFamily="34" charset="0"/>
              <a:buChar char="•"/>
            </a:pPr>
            <a:r>
              <a:rPr lang="en-US" sz="1600" dirty="0" smtClean="0">
                <a:latin typeface="Helvetica" pitchFamily="2" charset="0"/>
              </a:rPr>
              <a:t>Inbound Marketing: Marketing Automation &amp; Funnel </a:t>
            </a:r>
            <a:r>
              <a:rPr lang="en-US" sz="1600" dirty="0" err="1" smtClean="0">
                <a:latin typeface="Helvetica" pitchFamily="2" charset="0"/>
              </a:rPr>
              <a:t>Optumization</a:t>
            </a:r>
            <a:endParaRPr lang="en-US" sz="1600" dirty="0" smtClean="0">
              <a:latin typeface="Helvetica" pitchFamily="2" charset="0"/>
            </a:endParaRPr>
          </a:p>
          <a:p>
            <a:pPr marL="285750" indent="-285750">
              <a:buFont typeface="Arial" panose="020B0604020202020204" pitchFamily="34" charset="0"/>
              <a:buChar char="•"/>
            </a:pPr>
            <a:endParaRPr lang="en-US" sz="1600" dirty="0">
              <a:latin typeface="Helvetica" pitchFamily="2" charset="0"/>
            </a:endParaRPr>
          </a:p>
          <a:p>
            <a:r>
              <a:rPr lang="en-US" sz="1600" dirty="0" smtClean="0">
                <a:latin typeface="Helvetica" pitchFamily="2" charset="0"/>
              </a:rPr>
              <a:t>Most businesses need a combination of these channels to build your effective growth strategy. We like to break it down to Organic &amp; Paid Channels for further clarity on showing effectiveness of these campaigns.</a:t>
            </a:r>
          </a:p>
          <a:p>
            <a:endParaRPr lang="en-US" sz="1600" dirty="0">
              <a:latin typeface="Helvetica" pitchFamily="2" charset="0"/>
            </a:endParaRPr>
          </a:p>
          <a:p>
            <a:endParaRPr lang="en-US" sz="1600" dirty="0" smtClean="0">
              <a:latin typeface="Helvetica" pitchFamily="2" charset="0"/>
            </a:endParaRPr>
          </a:p>
        </p:txBody>
      </p:sp>
    </p:spTree>
    <p:extLst>
      <p:ext uri="{BB962C8B-B14F-4D97-AF65-F5344CB8AC3E}">
        <p14:creationId xmlns:p14="http://schemas.microsoft.com/office/powerpoint/2010/main" val="2748668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0" y="4620989"/>
            <a:ext cx="9143999" cy="537452"/>
          </a:xfrm>
          <a:solidFill>
            <a:srgbClr val="1B3651">
              <a:alpha val="89000"/>
            </a:srgbClr>
          </a:solidFill>
          <a:ln>
            <a:noFill/>
          </a:ln>
        </p:spPr>
        <p:txBody>
          <a:bodyPr>
            <a:normAutofit fontScale="62500" lnSpcReduction="20000"/>
          </a:bodyPr>
          <a:lstStyle/>
          <a:p>
            <a:endParaRPr lang="en-US" dirty="0"/>
          </a:p>
          <a:p>
            <a:r>
              <a:rPr lang="en-US" dirty="0"/>
              <a:t>Digital Marketing Channels</a:t>
            </a:r>
            <a:endParaRPr lang="en-US" dirty="0"/>
          </a:p>
        </p:txBody>
      </p:sp>
      <p:sp>
        <p:nvSpPr>
          <p:cNvPr id="4" name="TextBox 3">
            <a:extLst>
              <a:ext uri="{FF2B5EF4-FFF2-40B4-BE49-F238E27FC236}">
                <a16:creationId xmlns:a16="http://schemas.microsoft.com/office/drawing/2014/main" id="{EABF2097-5D54-2447-899D-6891F914E082}"/>
              </a:ext>
            </a:extLst>
          </p:cNvPr>
          <p:cNvSpPr txBox="1"/>
          <p:nvPr/>
        </p:nvSpPr>
        <p:spPr>
          <a:xfrm>
            <a:off x="986588" y="589116"/>
            <a:ext cx="7291137" cy="1384995"/>
          </a:xfrm>
          <a:prstGeom prst="rect">
            <a:avLst/>
          </a:prstGeom>
          <a:noFill/>
        </p:spPr>
        <p:txBody>
          <a:bodyPr wrap="square" rtlCol="0">
            <a:spAutoFit/>
          </a:bodyPr>
          <a:lstStyle/>
          <a:p>
            <a:r>
              <a:rPr lang="en-US" sz="1400" dirty="0" smtClean="0">
                <a:latin typeface="Helvetica" pitchFamily="2" charset="0"/>
              </a:rPr>
              <a:t>ORGANIC GROWTH</a:t>
            </a:r>
          </a:p>
          <a:p>
            <a:endParaRPr lang="en-US" sz="1400" dirty="0">
              <a:latin typeface="Helvetica" pitchFamily="2" charset="0"/>
            </a:endParaRPr>
          </a:p>
          <a:p>
            <a:r>
              <a:rPr lang="en-US" sz="1400" dirty="0" smtClean="0">
                <a:latin typeface="Helvetica" pitchFamily="2" charset="0"/>
              </a:rPr>
              <a:t>Organic growth channels brings in slow growth to a business but is the most valuable and trusted source, especially when you are looking to build a quality lead pipeline.</a:t>
            </a:r>
          </a:p>
          <a:p>
            <a:endParaRPr lang="en-US" sz="1400" dirty="0">
              <a:latin typeface="Helvetica" pitchFamily="2" charset="0"/>
            </a:endParaRPr>
          </a:p>
          <a:p>
            <a:r>
              <a:rPr lang="en-US" sz="1400" dirty="0" smtClean="0">
                <a:latin typeface="Helvetica" pitchFamily="2" charset="0"/>
              </a:rPr>
              <a:t>Choose from these channels below (based on resources &amp; budgets):</a:t>
            </a:r>
          </a:p>
        </p:txBody>
      </p:sp>
    </p:spTree>
    <p:extLst>
      <p:ext uri="{BB962C8B-B14F-4D97-AF65-F5344CB8AC3E}">
        <p14:creationId xmlns:p14="http://schemas.microsoft.com/office/powerpoint/2010/main" val="158451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0" y="4620989"/>
            <a:ext cx="9143999" cy="537452"/>
          </a:xfrm>
          <a:solidFill>
            <a:srgbClr val="1B3651">
              <a:alpha val="89000"/>
            </a:srgbClr>
          </a:solidFill>
          <a:ln>
            <a:noFill/>
          </a:ln>
        </p:spPr>
        <p:txBody>
          <a:bodyPr>
            <a:normAutofit fontScale="62500" lnSpcReduction="20000"/>
          </a:bodyPr>
          <a:lstStyle/>
          <a:p>
            <a:endParaRPr lang="en-US" dirty="0"/>
          </a:p>
          <a:p>
            <a:r>
              <a:rPr lang="en-US" dirty="0"/>
              <a:t>Digital Marketing Channels</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486639807"/>
              </p:ext>
            </p:extLst>
          </p:nvPr>
        </p:nvGraphicFramePr>
        <p:xfrm>
          <a:off x="130126" y="79469"/>
          <a:ext cx="8883745" cy="4389120"/>
        </p:xfrm>
        <a:graphic>
          <a:graphicData uri="http://schemas.openxmlformats.org/drawingml/2006/table">
            <a:tbl>
              <a:tblPr firstRow="1" bandRow="1">
                <a:tableStyleId>{5C22544A-7EE6-4342-B048-85BDC9FD1C3A}</a:tableStyleId>
              </a:tblPr>
              <a:tblGrid>
                <a:gridCol w="1444764">
                  <a:extLst>
                    <a:ext uri="{9D8B030D-6E8A-4147-A177-3AD203B41FA5}">
                      <a16:colId xmlns:a16="http://schemas.microsoft.com/office/drawing/2014/main" val="421713427"/>
                    </a:ext>
                  </a:extLst>
                </a:gridCol>
                <a:gridCol w="2786627">
                  <a:extLst>
                    <a:ext uri="{9D8B030D-6E8A-4147-A177-3AD203B41FA5}">
                      <a16:colId xmlns:a16="http://schemas.microsoft.com/office/drawing/2014/main" val="2361157448"/>
                    </a:ext>
                  </a:extLst>
                </a:gridCol>
                <a:gridCol w="2216183">
                  <a:extLst>
                    <a:ext uri="{9D8B030D-6E8A-4147-A177-3AD203B41FA5}">
                      <a16:colId xmlns:a16="http://schemas.microsoft.com/office/drawing/2014/main" val="446351011"/>
                    </a:ext>
                  </a:extLst>
                </a:gridCol>
                <a:gridCol w="1686413">
                  <a:extLst>
                    <a:ext uri="{9D8B030D-6E8A-4147-A177-3AD203B41FA5}">
                      <a16:colId xmlns:a16="http://schemas.microsoft.com/office/drawing/2014/main" val="4190023688"/>
                    </a:ext>
                  </a:extLst>
                </a:gridCol>
                <a:gridCol w="749758">
                  <a:extLst>
                    <a:ext uri="{9D8B030D-6E8A-4147-A177-3AD203B41FA5}">
                      <a16:colId xmlns:a16="http://schemas.microsoft.com/office/drawing/2014/main" val="1180069833"/>
                    </a:ext>
                  </a:extLst>
                </a:gridCol>
              </a:tblGrid>
              <a:tr h="242375">
                <a:tc>
                  <a:txBody>
                    <a:bodyPr/>
                    <a:lstStyle/>
                    <a:p>
                      <a:r>
                        <a:rPr lang="en-IN" sz="1000" dirty="0" smtClean="0">
                          <a:latin typeface="Helvetica" panose="020B0604020202020204" pitchFamily="34" charset="0"/>
                          <a:cs typeface="Helvetica" panose="020B0604020202020204" pitchFamily="34" charset="0"/>
                        </a:rPr>
                        <a:t>Service</a:t>
                      </a:r>
                      <a:endParaRPr lang="en-IN" sz="1000" dirty="0">
                        <a:latin typeface="Helvetica" panose="020B0604020202020204" pitchFamily="34" charset="0"/>
                        <a:cs typeface="Helvetica" panose="020B0604020202020204" pitchFamily="34" charset="0"/>
                      </a:endParaRPr>
                    </a:p>
                  </a:txBody>
                  <a:tcPr/>
                </a:tc>
                <a:tc>
                  <a:txBody>
                    <a:bodyPr/>
                    <a:lstStyle/>
                    <a:p>
                      <a:r>
                        <a:rPr lang="en-IN" sz="1000" dirty="0" smtClean="0">
                          <a:latin typeface="Helvetica" panose="020B0604020202020204" pitchFamily="34" charset="0"/>
                          <a:cs typeface="Helvetica" panose="020B0604020202020204" pitchFamily="34" charset="0"/>
                        </a:rPr>
                        <a:t>What it</a:t>
                      </a:r>
                      <a:r>
                        <a:rPr lang="en-IN" sz="1000" baseline="0" dirty="0" smtClean="0">
                          <a:latin typeface="Helvetica" panose="020B0604020202020204" pitchFamily="34" charset="0"/>
                          <a:cs typeface="Helvetica" panose="020B0604020202020204" pitchFamily="34" charset="0"/>
                        </a:rPr>
                        <a:t> means</a:t>
                      </a:r>
                      <a:endParaRPr lang="en-IN" sz="1000" dirty="0">
                        <a:latin typeface="Helvetica" panose="020B0604020202020204" pitchFamily="34" charset="0"/>
                        <a:cs typeface="Helvetica" panose="020B0604020202020204" pitchFamily="34" charset="0"/>
                      </a:endParaRPr>
                    </a:p>
                  </a:txBody>
                  <a:tcPr/>
                </a:tc>
                <a:tc>
                  <a:txBody>
                    <a:bodyPr/>
                    <a:lstStyle/>
                    <a:p>
                      <a:r>
                        <a:rPr lang="en-IN" sz="1000" dirty="0" smtClean="0">
                          <a:latin typeface="Helvetica" panose="020B0604020202020204" pitchFamily="34" charset="0"/>
                          <a:cs typeface="Helvetica" panose="020B0604020202020204" pitchFamily="34" charset="0"/>
                        </a:rPr>
                        <a:t>Growth Metrics</a:t>
                      </a:r>
                      <a:endParaRPr lang="en-IN" sz="1000" dirty="0">
                        <a:latin typeface="Helvetica" panose="020B0604020202020204" pitchFamily="34" charset="0"/>
                        <a:cs typeface="Helvetica" panose="020B0604020202020204" pitchFamily="34" charset="0"/>
                      </a:endParaRPr>
                    </a:p>
                  </a:txBody>
                  <a:tcPr/>
                </a:tc>
                <a:tc>
                  <a:txBody>
                    <a:bodyPr/>
                    <a:lstStyle/>
                    <a:p>
                      <a:r>
                        <a:rPr lang="en-IN" sz="1000" dirty="0" smtClean="0">
                          <a:latin typeface="Helvetica" panose="020B0604020202020204" pitchFamily="34" charset="0"/>
                          <a:cs typeface="Helvetica" panose="020B0604020202020204" pitchFamily="34" charset="0"/>
                        </a:rPr>
                        <a:t>Resources Needed</a:t>
                      </a:r>
                      <a:endParaRPr lang="en-IN" sz="1000" dirty="0">
                        <a:latin typeface="Helvetica" panose="020B0604020202020204" pitchFamily="34" charset="0"/>
                        <a:cs typeface="Helvetica" panose="020B0604020202020204" pitchFamily="34" charset="0"/>
                      </a:endParaRPr>
                    </a:p>
                  </a:txBody>
                  <a:tcPr/>
                </a:tc>
                <a:tc>
                  <a:txBody>
                    <a:bodyPr/>
                    <a:lstStyle/>
                    <a:p>
                      <a:r>
                        <a:rPr lang="en-IN" sz="1000" dirty="0" smtClean="0">
                          <a:latin typeface="Helvetica" panose="020B0604020202020204" pitchFamily="34" charset="0"/>
                          <a:cs typeface="Helvetica" panose="020B0604020202020204" pitchFamily="34" charset="0"/>
                        </a:rPr>
                        <a:t>Budget Needed</a:t>
                      </a:r>
                      <a:endParaRPr lang="en-IN" sz="10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2211376544"/>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latin typeface="Helvetica" panose="020B0604020202020204" pitchFamily="34" charset="0"/>
                          <a:cs typeface="Helvetica" panose="020B0604020202020204" pitchFamily="34" charset="0"/>
                        </a:rPr>
                        <a:t>On-page Optimization </a:t>
                      </a:r>
                    </a:p>
                  </a:txBody>
                  <a:tcPr/>
                </a:tc>
                <a:tc>
                  <a:txBody>
                    <a:bodyPr/>
                    <a:lstStyle/>
                    <a:p>
                      <a:r>
                        <a:rPr lang="en-US" sz="1000" dirty="0" smtClean="0">
                          <a:latin typeface="Helvetica" panose="020B0604020202020204" pitchFamily="34" charset="0"/>
                          <a:cs typeface="Helvetica" panose="020B0604020202020204" pitchFamily="34" charset="0"/>
                        </a:rPr>
                        <a:t>Making your website &amp; landing pages SEO -friendly &amp; mobile friendly </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Increase</a:t>
                      </a:r>
                      <a:r>
                        <a:rPr lang="en-IN" sz="1000" baseline="0" dirty="0" smtClean="0">
                          <a:latin typeface="Helvetica" panose="020B0604020202020204" pitchFamily="34" charset="0"/>
                          <a:cs typeface="Helvetica" panose="020B0604020202020204" pitchFamily="34" charset="0"/>
                        </a:rPr>
                        <a:t> traffic</a:t>
                      </a:r>
                    </a:p>
                    <a:p>
                      <a:pPr marL="171450" indent="-171450">
                        <a:buFont typeface="Arial" panose="020B0604020202020204" pitchFamily="34" charset="0"/>
                        <a:buChar char="•"/>
                      </a:pPr>
                      <a:r>
                        <a:rPr lang="en-IN" sz="1000" baseline="0" dirty="0" smtClean="0">
                          <a:latin typeface="Helvetica" panose="020B0604020202020204" pitchFamily="34" charset="0"/>
                          <a:cs typeface="Helvetica" panose="020B0604020202020204" pitchFamily="34" charset="0"/>
                        </a:rPr>
                        <a:t>Decrease Bounce Rate</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Designer</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HTML Developer</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SEO</a:t>
                      </a:r>
                      <a:r>
                        <a:rPr lang="en-IN" sz="1000" baseline="0" dirty="0" smtClean="0">
                          <a:latin typeface="Helvetica" panose="020B0604020202020204" pitchFamily="34" charset="0"/>
                          <a:cs typeface="Helvetica" panose="020B0604020202020204" pitchFamily="34" charset="0"/>
                        </a:rPr>
                        <a:t> Strategist</a:t>
                      </a:r>
                      <a:endParaRPr lang="en-IN" sz="1000" dirty="0">
                        <a:latin typeface="Helvetica" panose="020B0604020202020204" pitchFamily="34" charset="0"/>
                        <a:cs typeface="Helvetica" panose="020B0604020202020204" pitchFamily="34" charset="0"/>
                      </a:endParaRPr>
                    </a:p>
                  </a:txBody>
                  <a:tcPr/>
                </a:tc>
                <a:tc>
                  <a:txBody>
                    <a:bodyPr/>
                    <a:lstStyle/>
                    <a:p>
                      <a:endParaRPr lang="en-IN" sz="10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250872357"/>
                  </a:ext>
                </a:extLst>
              </a:tr>
              <a:tr h="370840">
                <a:tc>
                  <a:txBody>
                    <a:bodyPr/>
                    <a:lstStyle/>
                    <a:p>
                      <a:r>
                        <a:rPr lang="en-IN" sz="1000" dirty="0" smtClean="0">
                          <a:latin typeface="Helvetica" panose="020B0604020202020204" pitchFamily="34" charset="0"/>
                          <a:cs typeface="Helvetica" panose="020B0604020202020204" pitchFamily="34" charset="0"/>
                        </a:rPr>
                        <a:t>Keyword</a:t>
                      </a:r>
                      <a:r>
                        <a:rPr lang="en-IN" sz="1000" baseline="0" dirty="0" smtClean="0">
                          <a:latin typeface="Helvetica" panose="020B0604020202020204" pitchFamily="34" charset="0"/>
                          <a:cs typeface="Helvetica" panose="020B0604020202020204" pitchFamily="34" charset="0"/>
                        </a:rPr>
                        <a:t> SEO</a:t>
                      </a:r>
                      <a:endParaRPr lang="en-IN" sz="1000" dirty="0">
                        <a:latin typeface="Helvetica" panose="020B0604020202020204" pitchFamily="34" charset="0"/>
                        <a:cs typeface="Helvetica" panose="020B0604020202020204" pitchFamily="34" charset="0"/>
                      </a:endParaRPr>
                    </a:p>
                  </a:txBody>
                  <a:tcPr/>
                </a:tc>
                <a:tc>
                  <a:txBody>
                    <a:bodyPr/>
                    <a:lstStyle/>
                    <a:p>
                      <a:r>
                        <a:rPr lang="en-IN" sz="1000" dirty="0" smtClean="0">
                          <a:latin typeface="Helvetica" panose="020B0604020202020204" pitchFamily="34" charset="0"/>
                          <a:cs typeface="Helvetica" panose="020B0604020202020204" pitchFamily="34" charset="0"/>
                        </a:rPr>
                        <a:t>Showing</a:t>
                      </a:r>
                      <a:r>
                        <a:rPr lang="en-IN" sz="1000" baseline="0" dirty="0" smtClean="0">
                          <a:latin typeface="Helvetica" panose="020B0604020202020204" pitchFamily="34" charset="0"/>
                          <a:cs typeface="Helvetica" panose="020B0604020202020204" pitchFamily="34" charset="0"/>
                        </a:rPr>
                        <a:t> up your web pages and landing pages for high volume search keywords on google</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Increase Traffic</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Lead generation</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SE</a:t>
                      </a:r>
                      <a:r>
                        <a:rPr lang="en-IN" sz="1000" baseline="0" dirty="0" smtClean="0">
                          <a:latin typeface="Helvetica" panose="020B0604020202020204" pitchFamily="34" charset="0"/>
                          <a:cs typeface="Helvetica" panose="020B0604020202020204" pitchFamily="34" charset="0"/>
                        </a:rPr>
                        <a:t>O Strategist</a:t>
                      </a:r>
                    </a:p>
                    <a:p>
                      <a:pPr marL="171450" indent="-171450">
                        <a:buFont typeface="Arial" panose="020B0604020202020204" pitchFamily="34" charset="0"/>
                        <a:buChar char="•"/>
                      </a:pPr>
                      <a:r>
                        <a:rPr lang="en-IN" sz="1000" baseline="0" dirty="0" smtClean="0">
                          <a:latin typeface="Helvetica" panose="020B0604020202020204" pitchFamily="34" charset="0"/>
                          <a:cs typeface="Helvetica" panose="020B0604020202020204" pitchFamily="34" charset="0"/>
                        </a:rPr>
                        <a:t>SEO Team</a:t>
                      </a:r>
                      <a:endParaRPr lang="en-IN" sz="1000" dirty="0">
                        <a:latin typeface="Helvetica" panose="020B0604020202020204" pitchFamily="34" charset="0"/>
                        <a:cs typeface="Helvetica" panose="020B0604020202020204" pitchFamily="34" charset="0"/>
                      </a:endParaRPr>
                    </a:p>
                  </a:txBody>
                  <a:tcPr/>
                </a:tc>
                <a:tc>
                  <a:txBody>
                    <a:bodyPr/>
                    <a:lstStyle/>
                    <a:p>
                      <a:endParaRPr lang="en-IN" sz="100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4203121585"/>
                  </a:ext>
                </a:extLst>
              </a:tr>
              <a:tr h="370840">
                <a:tc>
                  <a:txBody>
                    <a:bodyPr/>
                    <a:lstStyle/>
                    <a:p>
                      <a:r>
                        <a:rPr lang="en-IN" sz="1000" dirty="0" smtClean="0">
                          <a:latin typeface="Helvetica" panose="020B0604020202020204" pitchFamily="34" charset="0"/>
                          <a:cs typeface="Helvetica" panose="020B0604020202020204" pitchFamily="34" charset="0"/>
                        </a:rPr>
                        <a:t>Content</a:t>
                      </a:r>
                      <a:r>
                        <a:rPr lang="en-IN" sz="1000" baseline="0" dirty="0" smtClean="0">
                          <a:latin typeface="Helvetica" panose="020B0604020202020204" pitchFamily="34" charset="0"/>
                          <a:cs typeface="Helvetica" panose="020B0604020202020204" pitchFamily="34" charset="0"/>
                        </a:rPr>
                        <a:t> Marketing</a:t>
                      </a:r>
                      <a:endParaRPr lang="en-IN" sz="1000" dirty="0">
                        <a:latin typeface="Helvetica" panose="020B0604020202020204" pitchFamily="34" charset="0"/>
                        <a:cs typeface="Helvetica" panose="020B0604020202020204" pitchFamily="34" charset="0"/>
                      </a:endParaRPr>
                    </a:p>
                  </a:txBody>
                  <a:tcPr/>
                </a:tc>
                <a:tc>
                  <a:txBody>
                    <a:bodyPr/>
                    <a:lstStyle/>
                    <a:p>
                      <a:r>
                        <a:rPr lang="en-IN" sz="1000" dirty="0" smtClean="0">
                          <a:latin typeface="Helvetica" panose="020B0604020202020204" pitchFamily="34" charset="0"/>
                          <a:cs typeface="Helvetica" panose="020B0604020202020204" pitchFamily="34" charset="0"/>
                        </a:rPr>
                        <a:t>Creating high quality content for blogs, social posts, emails</a:t>
                      </a:r>
                      <a:r>
                        <a:rPr lang="en-IN" sz="1000" baseline="0" dirty="0" smtClean="0">
                          <a:latin typeface="Helvetica" panose="020B0604020202020204" pitchFamily="34" charset="0"/>
                          <a:cs typeface="Helvetica" panose="020B0604020202020204" pitchFamily="34" charset="0"/>
                        </a:rPr>
                        <a:t> and ads on your blog</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Increase Traffic</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Increase subscriptions</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Content</a:t>
                      </a:r>
                      <a:r>
                        <a:rPr lang="en-IN" sz="1000" baseline="0" dirty="0" smtClean="0">
                          <a:latin typeface="Helvetica" panose="020B0604020202020204" pitchFamily="34" charset="0"/>
                          <a:cs typeface="Helvetica" panose="020B0604020202020204" pitchFamily="34" charset="0"/>
                        </a:rPr>
                        <a:t> Writer</a:t>
                      </a:r>
                    </a:p>
                    <a:p>
                      <a:pPr marL="171450" indent="-171450">
                        <a:buFont typeface="Arial" panose="020B0604020202020204" pitchFamily="34" charset="0"/>
                        <a:buChar char="•"/>
                      </a:pPr>
                      <a:r>
                        <a:rPr lang="en-IN" sz="1000" baseline="0" dirty="0" smtClean="0">
                          <a:latin typeface="Helvetica" panose="020B0604020202020204" pitchFamily="34" charset="0"/>
                          <a:cs typeface="Helvetica" panose="020B0604020202020204" pitchFamily="34" charset="0"/>
                        </a:rPr>
                        <a:t>SEO Strategist</a:t>
                      </a:r>
                    </a:p>
                    <a:p>
                      <a:pPr marL="171450" indent="-171450">
                        <a:buFont typeface="Arial" panose="020B0604020202020204" pitchFamily="34" charset="0"/>
                        <a:buChar char="•"/>
                      </a:pPr>
                      <a:r>
                        <a:rPr lang="en-IN" sz="1000" baseline="0" dirty="0" smtClean="0">
                          <a:latin typeface="Helvetica" panose="020B0604020202020204" pitchFamily="34" charset="0"/>
                          <a:cs typeface="Helvetica" panose="020B0604020202020204" pitchFamily="34" charset="0"/>
                        </a:rPr>
                        <a:t>Designer</a:t>
                      </a:r>
                      <a:endParaRPr lang="en-IN" sz="1000" dirty="0">
                        <a:latin typeface="Helvetica" panose="020B0604020202020204" pitchFamily="34" charset="0"/>
                        <a:cs typeface="Helvetica" panose="020B0604020202020204" pitchFamily="34" charset="0"/>
                      </a:endParaRPr>
                    </a:p>
                  </a:txBody>
                  <a:tcPr/>
                </a:tc>
                <a:tc>
                  <a:txBody>
                    <a:bodyPr/>
                    <a:lstStyle/>
                    <a:p>
                      <a:endParaRPr lang="en-IN" sz="100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3079194807"/>
                  </a:ext>
                </a:extLst>
              </a:tr>
              <a:tr h="370840">
                <a:tc>
                  <a:txBody>
                    <a:bodyPr/>
                    <a:lstStyle/>
                    <a:p>
                      <a:r>
                        <a:rPr lang="en-IN" sz="1000" dirty="0" smtClean="0">
                          <a:latin typeface="Helvetica" panose="020B0604020202020204" pitchFamily="34" charset="0"/>
                          <a:cs typeface="Helvetica" panose="020B0604020202020204" pitchFamily="34" charset="0"/>
                        </a:rPr>
                        <a:t>Inbound Marketing</a:t>
                      </a:r>
                      <a:endParaRPr lang="en-IN" sz="1000" dirty="0">
                        <a:latin typeface="Helvetica" panose="020B0604020202020204" pitchFamily="34" charset="0"/>
                        <a:cs typeface="Helvetica" panose="020B0604020202020204" pitchFamily="34" charset="0"/>
                      </a:endParaRPr>
                    </a:p>
                  </a:txBody>
                  <a:tcPr/>
                </a:tc>
                <a:tc>
                  <a:txBody>
                    <a:bodyPr/>
                    <a:lstStyle/>
                    <a:p>
                      <a:r>
                        <a:rPr lang="en-IN" sz="1000" dirty="0" smtClean="0">
                          <a:latin typeface="Helvetica" panose="020B0604020202020204" pitchFamily="34" charset="0"/>
                          <a:cs typeface="Helvetica" panose="020B0604020202020204" pitchFamily="34" charset="0"/>
                        </a:rPr>
                        <a:t>Nurturing</a:t>
                      </a:r>
                      <a:r>
                        <a:rPr lang="en-IN" sz="1000" baseline="0" dirty="0" smtClean="0">
                          <a:latin typeface="Helvetica" panose="020B0604020202020204" pitchFamily="34" charset="0"/>
                          <a:cs typeface="Helvetica" panose="020B0604020202020204" pitchFamily="34" charset="0"/>
                        </a:rPr>
                        <a:t> Leads to conversion to retention via marketing automation, funnel optimization and retargeting</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Boost ROI</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Decrease CPA’s</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Increase Revenue</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Decrease</a:t>
                      </a:r>
                      <a:r>
                        <a:rPr lang="en-IN" sz="1000" baseline="0" dirty="0" smtClean="0">
                          <a:latin typeface="Helvetica" panose="020B0604020202020204" pitchFamily="34" charset="0"/>
                          <a:cs typeface="Helvetica" panose="020B0604020202020204" pitchFamily="34" charset="0"/>
                        </a:rPr>
                        <a:t> Sales Cycle</a:t>
                      </a:r>
                    </a:p>
                    <a:p>
                      <a:pPr marL="171450" indent="-171450">
                        <a:buFont typeface="Arial" panose="020B0604020202020204" pitchFamily="34" charset="0"/>
                        <a:buChar char="•"/>
                      </a:pPr>
                      <a:r>
                        <a:rPr lang="en-IN" sz="1000" baseline="0" dirty="0" smtClean="0">
                          <a:latin typeface="Helvetica" panose="020B0604020202020204" pitchFamily="34" charset="0"/>
                          <a:cs typeface="Helvetica" panose="020B0604020202020204" pitchFamily="34" charset="0"/>
                        </a:rPr>
                        <a:t>Build High Quality Sales Pipeline</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Inbound Marketing Expert</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MarTech Expert</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Content</a:t>
                      </a:r>
                      <a:r>
                        <a:rPr lang="en-IN" sz="1000" baseline="0" dirty="0" smtClean="0">
                          <a:latin typeface="Helvetica" panose="020B0604020202020204" pitchFamily="34" charset="0"/>
                          <a:cs typeface="Helvetica" panose="020B0604020202020204" pitchFamily="34" charset="0"/>
                        </a:rPr>
                        <a:t> Writer</a:t>
                      </a:r>
                    </a:p>
                    <a:p>
                      <a:pPr marL="171450" indent="-171450">
                        <a:buFont typeface="Arial" panose="020B0604020202020204" pitchFamily="34" charset="0"/>
                        <a:buChar char="•"/>
                      </a:pPr>
                      <a:r>
                        <a:rPr lang="en-IN" sz="1000" baseline="0" dirty="0" smtClean="0">
                          <a:latin typeface="Helvetica" panose="020B0604020202020204" pitchFamily="34" charset="0"/>
                          <a:cs typeface="Helvetica" panose="020B0604020202020204" pitchFamily="34" charset="0"/>
                        </a:rPr>
                        <a:t>Designer</a:t>
                      </a:r>
                      <a:endParaRPr lang="en-IN" sz="1000" dirty="0">
                        <a:latin typeface="Helvetica" panose="020B0604020202020204" pitchFamily="34" charset="0"/>
                        <a:cs typeface="Helvetica" panose="020B0604020202020204" pitchFamily="34" charset="0"/>
                      </a:endParaRPr>
                    </a:p>
                  </a:txBody>
                  <a:tcPr/>
                </a:tc>
                <a:tc>
                  <a:txBody>
                    <a:bodyPr/>
                    <a:lstStyle/>
                    <a:p>
                      <a:endParaRPr lang="en-IN" sz="100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2487910155"/>
                  </a:ext>
                </a:extLst>
              </a:tr>
              <a:tr h="370840">
                <a:tc>
                  <a:txBody>
                    <a:bodyPr/>
                    <a:lstStyle/>
                    <a:p>
                      <a:r>
                        <a:rPr lang="en-IN" sz="1000" dirty="0" smtClean="0">
                          <a:latin typeface="Helvetica" panose="020B0604020202020204" pitchFamily="34" charset="0"/>
                          <a:cs typeface="Helvetica" panose="020B0604020202020204" pitchFamily="34" charset="0"/>
                        </a:rPr>
                        <a:t>Social Media Marketing</a:t>
                      </a:r>
                      <a:endParaRPr lang="en-IN" sz="1000" dirty="0">
                        <a:latin typeface="Helvetica" panose="020B0604020202020204" pitchFamily="34" charset="0"/>
                        <a:cs typeface="Helvetica" panose="020B0604020202020204" pitchFamily="34" charset="0"/>
                      </a:endParaRPr>
                    </a:p>
                  </a:txBody>
                  <a:tcPr/>
                </a:tc>
                <a:tc>
                  <a:txBody>
                    <a:bodyPr/>
                    <a:lstStyle/>
                    <a:p>
                      <a:r>
                        <a:rPr lang="en-IN" sz="1000" dirty="0" smtClean="0">
                          <a:latin typeface="Helvetica" panose="020B0604020202020204" pitchFamily="34" charset="0"/>
                          <a:cs typeface="Helvetica" panose="020B0604020202020204" pitchFamily="34" charset="0"/>
                        </a:rPr>
                        <a:t>Promote your content via social</a:t>
                      </a:r>
                      <a:r>
                        <a:rPr lang="en-IN" sz="1000" baseline="0" dirty="0" smtClean="0">
                          <a:latin typeface="Helvetica" panose="020B0604020202020204" pitchFamily="34" charset="0"/>
                          <a:cs typeface="Helvetica" panose="020B0604020202020204" pitchFamily="34" charset="0"/>
                        </a:rPr>
                        <a:t> media platforms by create engaging, inspirational &amp; fun content to build your brand presence and reach new audience group</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Build</a:t>
                      </a:r>
                      <a:r>
                        <a:rPr lang="en-IN" sz="1000" baseline="0" dirty="0" smtClean="0">
                          <a:latin typeface="Helvetica" panose="020B0604020202020204" pitchFamily="34" charset="0"/>
                          <a:cs typeface="Helvetica" panose="020B0604020202020204" pitchFamily="34" charset="0"/>
                        </a:rPr>
                        <a:t> Social Proof</a:t>
                      </a:r>
                    </a:p>
                    <a:p>
                      <a:pPr marL="171450" indent="-171450">
                        <a:buFont typeface="Arial" panose="020B0604020202020204" pitchFamily="34" charset="0"/>
                        <a:buChar char="•"/>
                      </a:pPr>
                      <a:r>
                        <a:rPr lang="en-IN" sz="1000" baseline="0" dirty="0" smtClean="0">
                          <a:latin typeface="Helvetica" panose="020B0604020202020204" pitchFamily="34" charset="0"/>
                          <a:cs typeface="Helvetica" panose="020B0604020202020204" pitchFamily="34" charset="0"/>
                        </a:rPr>
                        <a:t>Reach New Audience</a:t>
                      </a:r>
                    </a:p>
                    <a:p>
                      <a:pPr marL="171450" indent="-171450">
                        <a:buFont typeface="Arial" panose="020B0604020202020204" pitchFamily="34" charset="0"/>
                        <a:buChar char="•"/>
                      </a:pPr>
                      <a:r>
                        <a:rPr lang="en-IN" sz="1000" baseline="0" dirty="0" smtClean="0">
                          <a:latin typeface="Helvetica" panose="020B0604020202020204" pitchFamily="34" charset="0"/>
                          <a:cs typeface="Helvetica" panose="020B0604020202020204" pitchFamily="34" charset="0"/>
                        </a:rPr>
                        <a:t>Build Brand</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Content</a:t>
                      </a:r>
                      <a:r>
                        <a:rPr lang="en-IN" sz="1000" baseline="0" dirty="0" smtClean="0">
                          <a:latin typeface="Helvetica" panose="020B0604020202020204" pitchFamily="34" charset="0"/>
                          <a:cs typeface="Helvetica" panose="020B0604020202020204" pitchFamily="34" charset="0"/>
                        </a:rPr>
                        <a:t> Writer</a:t>
                      </a:r>
                    </a:p>
                    <a:p>
                      <a:pPr marL="171450" indent="-171450">
                        <a:buFont typeface="Arial" panose="020B0604020202020204" pitchFamily="34" charset="0"/>
                        <a:buChar char="•"/>
                      </a:pPr>
                      <a:r>
                        <a:rPr lang="en-IN" sz="1000" baseline="0" dirty="0" smtClean="0">
                          <a:latin typeface="Helvetica" panose="020B0604020202020204" pitchFamily="34" charset="0"/>
                          <a:cs typeface="Helvetica" panose="020B0604020202020204" pitchFamily="34" charset="0"/>
                        </a:rPr>
                        <a:t>Social Media Manager</a:t>
                      </a:r>
                    </a:p>
                    <a:p>
                      <a:pPr marL="171450" indent="-171450">
                        <a:buFont typeface="Arial" panose="020B0604020202020204" pitchFamily="34" charset="0"/>
                        <a:buChar char="•"/>
                      </a:pPr>
                      <a:r>
                        <a:rPr lang="en-IN" sz="1000" baseline="0" dirty="0" smtClean="0">
                          <a:latin typeface="Helvetica" panose="020B0604020202020204" pitchFamily="34" charset="0"/>
                          <a:cs typeface="Helvetica" panose="020B0604020202020204" pitchFamily="34" charset="0"/>
                        </a:rPr>
                        <a:t>Designer</a:t>
                      </a:r>
                      <a:endParaRPr lang="en-IN" sz="1000" dirty="0" smtClean="0">
                        <a:latin typeface="Helvetica" panose="020B0604020202020204" pitchFamily="34" charset="0"/>
                        <a:cs typeface="Helvetica" panose="020B0604020202020204" pitchFamily="34" charset="0"/>
                      </a:endParaRPr>
                    </a:p>
                    <a:p>
                      <a:endParaRPr lang="en-IN" sz="1000" dirty="0">
                        <a:latin typeface="Helvetica" panose="020B0604020202020204" pitchFamily="34" charset="0"/>
                        <a:cs typeface="Helvetica" panose="020B0604020202020204" pitchFamily="34" charset="0"/>
                      </a:endParaRPr>
                    </a:p>
                  </a:txBody>
                  <a:tcPr/>
                </a:tc>
                <a:tc>
                  <a:txBody>
                    <a:bodyPr/>
                    <a:lstStyle/>
                    <a:p>
                      <a:endParaRPr lang="en-IN" sz="10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2312112351"/>
                  </a:ext>
                </a:extLst>
              </a:tr>
              <a:tr h="370840">
                <a:tc>
                  <a:txBody>
                    <a:bodyPr/>
                    <a:lstStyle/>
                    <a:p>
                      <a:r>
                        <a:rPr lang="en-IN" sz="1000" dirty="0" smtClean="0">
                          <a:latin typeface="Helvetica" panose="020B0604020202020204" pitchFamily="34" charset="0"/>
                          <a:cs typeface="Helvetica" panose="020B0604020202020204" pitchFamily="34" charset="0"/>
                        </a:rPr>
                        <a:t>Guest Posts &amp; Backlinks</a:t>
                      </a:r>
                      <a:endParaRPr lang="en-IN" sz="1000" dirty="0">
                        <a:latin typeface="Helvetica" panose="020B0604020202020204" pitchFamily="34" charset="0"/>
                        <a:cs typeface="Helvetica" panose="020B0604020202020204" pitchFamily="34" charset="0"/>
                      </a:endParaRPr>
                    </a:p>
                  </a:txBody>
                  <a:tcPr/>
                </a:tc>
                <a:tc>
                  <a:txBody>
                    <a:bodyPr/>
                    <a:lstStyle/>
                    <a:p>
                      <a:r>
                        <a:rPr lang="en-IN" sz="1000" dirty="0" smtClean="0">
                          <a:latin typeface="Helvetica" panose="020B0604020202020204" pitchFamily="34" charset="0"/>
                          <a:cs typeface="Helvetica" panose="020B0604020202020204" pitchFamily="34" charset="0"/>
                        </a:rPr>
                        <a:t>Write for other high DA</a:t>
                      </a:r>
                      <a:r>
                        <a:rPr lang="en-IN" sz="1000" baseline="0" dirty="0" smtClean="0">
                          <a:latin typeface="Helvetica" panose="020B0604020202020204" pitchFamily="34" charset="0"/>
                          <a:cs typeface="Helvetica" panose="020B0604020202020204" pitchFamily="34" charset="0"/>
                        </a:rPr>
                        <a:t> websites and get backlinks to your website</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Increase organic presence</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Increase</a:t>
                      </a:r>
                      <a:r>
                        <a:rPr lang="en-IN" sz="1000" baseline="0" dirty="0" smtClean="0">
                          <a:latin typeface="Helvetica" panose="020B0604020202020204" pitchFamily="34" charset="0"/>
                          <a:cs typeface="Helvetica" panose="020B0604020202020204" pitchFamily="34" charset="0"/>
                        </a:rPr>
                        <a:t> DA</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Content</a:t>
                      </a:r>
                      <a:r>
                        <a:rPr lang="en-IN" sz="1000" baseline="0" dirty="0" smtClean="0">
                          <a:latin typeface="Helvetica" panose="020B0604020202020204" pitchFamily="34" charset="0"/>
                          <a:cs typeface="Helvetica" panose="020B0604020202020204" pitchFamily="34" charset="0"/>
                        </a:rPr>
                        <a:t> Writer</a:t>
                      </a:r>
                    </a:p>
                    <a:p>
                      <a:pPr marL="171450" indent="-171450">
                        <a:buFont typeface="Arial" panose="020B0604020202020204" pitchFamily="34" charset="0"/>
                        <a:buChar char="•"/>
                      </a:pPr>
                      <a:r>
                        <a:rPr lang="en-IN" sz="1000" baseline="0" dirty="0" smtClean="0">
                          <a:latin typeface="Helvetica" panose="020B0604020202020204" pitchFamily="34" charset="0"/>
                          <a:cs typeface="Helvetica" panose="020B0604020202020204" pitchFamily="34" charset="0"/>
                        </a:rPr>
                        <a:t>SEO Strategist</a:t>
                      </a:r>
                      <a:endParaRPr lang="en-IN" sz="1000" dirty="0" smtClean="0">
                        <a:latin typeface="Helvetica" panose="020B0604020202020204" pitchFamily="34" charset="0"/>
                        <a:cs typeface="Helvetica" panose="020B0604020202020204" pitchFamily="34" charset="0"/>
                      </a:endParaRPr>
                    </a:p>
                  </a:txBody>
                  <a:tcPr/>
                </a:tc>
                <a:tc>
                  <a:txBody>
                    <a:bodyPr/>
                    <a:lstStyle/>
                    <a:p>
                      <a:endParaRPr lang="en-IN" sz="100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3734047137"/>
                  </a:ext>
                </a:extLst>
              </a:tr>
              <a:tr h="370840">
                <a:tc>
                  <a:txBody>
                    <a:bodyPr/>
                    <a:lstStyle/>
                    <a:p>
                      <a:r>
                        <a:rPr lang="en-IN" sz="1000" dirty="0" smtClean="0">
                          <a:latin typeface="Helvetica" panose="020B0604020202020204" pitchFamily="34" charset="0"/>
                          <a:cs typeface="Helvetica" panose="020B0604020202020204" pitchFamily="34" charset="0"/>
                        </a:rPr>
                        <a:t>Email Marketing</a:t>
                      </a:r>
                      <a:endParaRPr lang="en-IN" sz="1000" dirty="0">
                        <a:latin typeface="Helvetica" panose="020B0604020202020204" pitchFamily="34" charset="0"/>
                        <a:cs typeface="Helvetica"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sz="1000" dirty="0" smtClean="0">
                          <a:latin typeface="Helvetica" panose="020B0604020202020204" pitchFamily="34" charset="0"/>
                          <a:cs typeface="Helvetica" panose="020B0604020202020204" pitchFamily="34" charset="0"/>
                        </a:rPr>
                        <a:t>Cold Email Outreach</a:t>
                      </a:r>
                    </a:p>
                    <a:p>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Lead Generation</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Content</a:t>
                      </a:r>
                      <a:r>
                        <a:rPr lang="en-IN" sz="1000" baseline="0" dirty="0" smtClean="0">
                          <a:latin typeface="Helvetica" panose="020B0604020202020204" pitchFamily="34" charset="0"/>
                          <a:cs typeface="Helvetica" panose="020B0604020202020204" pitchFamily="34" charset="0"/>
                        </a:rPr>
                        <a:t> Writer</a:t>
                      </a:r>
                    </a:p>
                    <a:p>
                      <a:pPr marL="171450" indent="-171450">
                        <a:buFont typeface="Arial" panose="020B0604020202020204" pitchFamily="34" charset="0"/>
                        <a:buChar char="•"/>
                      </a:pPr>
                      <a:r>
                        <a:rPr lang="en-IN" sz="1000" baseline="0" dirty="0" smtClean="0">
                          <a:latin typeface="Helvetica" panose="020B0604020202020204" pitchFamily="34" charset="0"/>
                          <a:cs typeface="Helvetica" panose="020B0604020202020204" pitchFamily="34" charset="0"/>
                        </a:rPr>
                        <a:t>Digital Marketer</a:t>
                      </a:r>
                    </a:p>
                  </a:txBody>
                  <a:tcPr/>
                </a:tc>
                <a:tc>
                  <a:txBody>
                    <a:bodyPr/>
                    <a:lstStyle/>
                    <a:p>
                      <a:endParaRPr lang="en-IN" sz="10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1278046804"/>
                  </a:ext>
                </a:extLst>
              </a:tr>
            </a:tbl>
          </a:graphicData>
        </a:graphic>
      </p:graphicFrame>
    </p:spTree>
    <p:extLst>
      <p:ext uri="{BB962C8B-B14F-4D97-AF65-F5344CB8AC3E}">
        <p14:creationId xmlns:p14="http://schemas.microsoft.com/office/powerpoint/2010/main" val="1785304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0" y="4620989"/>
            <a:ext cx="9143999" cy="537452"/>
          </a:xfrm>
          <a:solidFill>
            <a:srgbClr val="1B3651">
              <a:alpha val="89000"/>
            </a:srgbClr>
          </a:solidFill>
          <a:ln>
            <a:noFill/>
          </a:ln>
        </p:spPr>
        <p:txBody>
          <a:bodyPr>
            <a:normAutofit fontScale="62500" lnSpcReduction="20000"/>
          </a:bodyPr>
          <a:lstStyle/>
          <a:p>
            <a:endParaRPr lang="en-US" dirty="0"/>
          </a:p>
          <a:p>
            <a:r>
              <a:rPr lang="en-US" dirty="0"/>
              <a:t>Digital Marketing Channels</a:t>
            </a:r>
            <a:endParaRPr lang="en-US" dirty="0"/>
          </a:p>
        </p:txBody>
      </p:sp>
      <p:sp>
        <p:nvSpPr>
          <p:cNvPr id="4" name="TextBox 3">
            <a:extLst>
              <a:ext uri="{FF2B5EF4-FFF2-40B4-BE49-F238E27FC236}">
                <a16:creationId xmlns:a16="http://schemas.microsoft.com/office/drawing/2014/main" id="{EABF2097-5D54-2447-899D-6891F914E082}"/>
              </a:ext>
            </a:extLst>
          </p:cNvPr>
          <p:cNvSpPr txBox="1"/>
          <p:nvPr/>
        </p:nvSpPr>
        <p:spPr>
          <a:xfrm>
            <a:off x="986588" y="589116"/>
            <a:ext cx="7291137" cy="1384995"/>
          </a:xfrm>
          <a:prstGeom prst="rect">
            <a:avLst/>
          </a:prstGeom>
          <a:noFill/>
        </p:spPr>
        <p:txBody>
          <a:bodyPr wrap="square" rtlCol="0">
            <a:spAutoFit/>
          </a:bodyPr>
          <a:lstStyle/>
          <a:p>
            <a:r>
              <a:rPr lang="en-US" sz="1400" dirty="0" smtClean="0">
                <a:latin typeface="Helvetica" pitchFamily="2" charset="0"/>
              </a:rPr>
              <a:t>PAID GROWTH</a:t>
            </a:r>
          </a:p>
          <a:p>
            <a:endParaRPr lang="en-US" sz="1400" dirty="0">
              <a:latin typeface="Helvetica" pitchFamily="2" charset="0"/>
            </a:endParaRPr>
          </a:p>
          <a:p>
            <a:r>
              <a:rPr lang="en-US" sz="1400" dirty="0" smtClean="0">
                <a:latin typeface="Helvetica" pitchFamily="2" charset="0"/>
              </a:rPr>
              <a:t>This is the fastest source for lead generation and sales for any business. It is the backbone of growth for all businesses to start seeing revenue growth.</a:t>
            </a:r>
          </a:p>
          <a:p>
            <a:endParaRPr lang="en-US" sz="1400" dirty="0">
              <a:latin typeface="Helvetica" pitchFamily="2" charset="0"/>
            </a:endParaRPr>
          </a:p>
          <a:p>
            <a:r>
              <a:rPr lang="en-US" sz="1400" dirty="0" smtClean="0">
                <a:latin typeface="Helvetica" pitchFamily="2" charset="0"/>
              </a:rPr>
              <a:t>Choose from these channels below (based on resources &amp; budgets):</a:t>
            </a:r>
          </a:p>
        </p:txBody>
      </p:sp>
    </p:spTree>
    <p:extLst>
      <p:ext uri="{BB962C8B-B14F-4D97-AF65-F5344CB8AC3E}">
        <p14:creationId xmlns:p14="http://schemas.microsoft.com/office/powerpoint/2010/main" val="38338050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0" y="4620989"/>
            <a:ext cx="9143999" cy="537452"/>
          </a:xfrm>
          <a:solidFill>
            <a:srgbClr val="1B3651">
              <a:alpha val="89000"/>
            </a:srgbClr>
          </a:solidFill>
          <a:ln>
            <a:noFill/>
          </a:ln>
        </p:spPr>
        <p:txBody>
          <a:bodyPr>
            <a:normAutofit fontScale="62500" lnSpcReduction="20000"/>
          </a:bodyPr>
          <a:lstStyle/>
          <a:p>
            <a:endParaRPr lang="en-US" dirty="0"/>
          </a:p>
          <a:p>
            <a:r>
              <a:rPr lang="en-US" dirty="0"/>
              <a:t>Digital Marketing Channels</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908989763"/>
              </p:ext>
            </p:extLst>
          </p:nvPr>
        </p:nvGraphicFramePr>
        <p:xfrm>
          <a:off x="130126" y="79469"/>
          <a:ext cx="8883745" cy="3840480"/>
        </p:xfrm>
        <a:graphic>
          <a:graphicData uri="http://schemas.openxmlformats.org/drawingml/2006/table">
            <a:tbl>
              <a:tblPr firstRow="1" bandRow="1">
                <a:tableStyleId>{5C22544A-7EE6-4342-B048-85BDC9FD1C3A}</a:tableStyleId>
              </a:tblPr>
              <a:tblGrid>
                <a:gridCol w="1444764">
                  <a:extLst>
                    <a:ext uri="{9D8B030D-6E8A-4147-A177-3AD203B41FA5}">
                      <a16:colId xmlns:a16="http://schemas.microsoft.com/office/drawing/2014/main" val="421713427"/>
                    </a:ext>
                  </a:extLst>
                </a:gridCol>
                <a:gridCol w="2786627">
                  <a:extLst>
                    <a:ext uri="{9D8B030D-6E8A-4147-A177-3AD203B41FA5}">
                      <a16:colId xmlns:a16="http://schemas.microsoft.com/office/drawing/2014/main" val="2361157448"/>
                    </a:ext>
                  </a:extLst>
                </a:gridCol>
                <a:gridCol w="2216183">
                  <a:extLst>
                    <a:ext uri="{9D8B030D-6E8A-4147-A177-3AD203B41FA5}">
                      <a16:colId xmlns:a16="http://schemas.microsoft.com/office/drawing/2014/main" val="446351011"/>
                    </a:ext>
                  </a:extLst>
                </a:gridCol>
                <a:gridCol w="1686413">
                  <a:extLst>
                    <a:ext uri="{9D8B030D-6E8A-4147-A177-3AD203B41FA5}">
                      <a16:colId xmlns:a16="http://schemas.microsoft.com/office/drawing/2014/main" val="4190023688"/>
                    </a:ext>
                  </a:extLst>
                </a:gridCol>
                <a:gridCol w="749758">
                  <a:extLst>
                    <a:ext uri="{9D8B030D-6E8A-4147-A177-3AD203B41FA5}">
                      <a16:colId xmlns:a16="http://schemas.microsoft.com/office/drawing/2014/main" val="1180069833"/>
                    </a:ext>
                  </a:extLst>
                </a:gridCol>
              </a:tblGrid>
              <a:tr h="242375">
                <a:tc>
                  <a:txBody>
                    <a:bodyPr/>
                    <a:lstStyle/>
                    <a:p>
                      <a:r>
                        <a:rPr lang="en-IN" sz="1000" dirty="0" smtClean="0">
                          <a:latin typeface="Helvetica" panose="020B0604020202020204" pitchFamily="34" charset="0"/>
                          <a:cs typeface="Helvetica" panose="020B0604020202020204" pitchFamily="34" charset="0"/>
                        </a:rPr>
                        <a:t>Service</a:t>
                      </a:r>
                      <a:endParaRPr lang="en-IN" sz="1000" dirty="0">
                        <a:latin typeface="Helvetica" panose="020B0604020202020204" pitchFamily="34" charset="0"/>
                        <a:cs typeface="Helvetica" panose="020B0604020202020204" pitchFamily="34" charset="0"/>
                      </a:endParaRPr>
                    </a:p>
                  </a:txBody>
                  <a:tcPr/>
                </a:tc>
                <a:tc>
                  <a:txBody>
                    <a:bodyPr/>
                    <a:lstStyle/>
                    <a:p>
                      <a:r>
                        <a:rPr lang="en-IN" sz="1000" dirty="0" smtClean="0">
                          <a:latin typeface="Helvetica" panose="020B0604020202020204" pitchFamily="34" charset="0"/>
                          <a:cs typeface="Helvetica" panose="020B0604020202020204" pitchFamily="34" charset="0"/>
                        </a:rPr>
                        <a:t>What it</a:t>
                      </a:r>
                      <a:r>
                        <a:rPr lang="en-IN" sz="1000" baseline="0" dirty="0" smtClean="0">
                          <a:latin typeface="Helvetica" panose="020B0604020202020204" pitchFamily="34" charset="0"/>
                          <a:cs typeface="Helvetica" panose="020B0604020202020204" pitchFamily="34" charset="0"/>
                        </a:rPr>
                        <a:t> means</a:t>
                      </a:r>
                      <a:endParaRPr lang="en-IN" sz="1000" dirty="0">
                        <a:latin typeface="Helvetica" panose="020B0604020202020204" pitchFamily="34" charset="0"/>
                        <a:cs typeface="Helvetica" panose="020B0604020202020204" pitchFamily="34" charset="0"/>
                      </a:endParaRPr>
                    </a:p>
                  </a:txBody>
                  <a:tcPr/>
                </a:tc>
                <a:tc>
                  <a:txBody>
                    <a:bodyPr/>
                    <a:lstStyle/>
                    <a:p>
                      <a:r>
                        <a:rPr lang="en-IN" sz="1000" dirty="0" smtClean="0">
                          <a:latin typeface="Helvetica" panose="020B0604020202020204" pitchFamily="34" charset="0"/>
                          <a:cs typeface="Helvetica" panose="020B0604020202020204" pitchFamily="34" charset="0"/>
                        </a:rPr>
                        <a:t>Growth Metrics</a:t>
                      </a:r>
                      <a:endParaRPr lang="en-IN" sz="1000" dirty="0">
                        <a:latin typeface="Helvetica" panose="020B0604020202020204" pitchFamily="34" charset="0"/>
                        <a:cs typeface="Helvetica" panose="020B0604020202020204" pitchFamily="34" charset="0"/>
                      </a:endParaRPr>
                    </a:p>
                  </a:txBody>
                  <a:tcPr/>
                </a:tc>
                <a:tc>
                  <a:txBody>
                    <a:bodyPr/>
                    <a:lstStyle/>
                    <a:p>
                      <a:r>
                        <a:rPr lang="en-IN" sz="1000" dirty="0" smtClean="0">
                          <a:latin typeface="Helvetica" panose="020B0604020202020204" pitchFamily="34" charset="0"/>
                          <a:cs typeface="Helvetica" panose="020B0604020202020204" pitchFamily="34" charset="0"/>
                        </a:rPr>
                        <a:t>Resources Needed</a:t>
                      </a:r>
                      <a:endParaRPr lang="en-IN" sz="1000" dirty="0">
                        <a:latin typeface="Helvetica" panose="020B0604020202020204" pitchFamily="34" charset="0"/>
                        <a:cs typeface="Helvetica" panose="020B0604020202020204" pitchFamily="34" charset="0"/>
                      </a:endParaRPr>
                    </a:p>
                  </a:txBody>
                  <a:tcPr/>
                </a:tc>
                <a:tc>
                  <a:txBody>
                    <a:bodyPr/>
                    <a:lstStyle/>
                    <a:p>
                      <a:r>
                        <a:rPr lang="en-IN" sz="1000" dirty="0" smtClean="0">
                          <a:latin typeface="Helvetica" panose="020B0604020202020204" pitchFamily="34" charset="0"/>
                          <a:cs typeface="Helvetica" panose="020B0604020202020204" pitchFamily="34" charset="0"/>
                        </a:rPr>
                        <a:t>Budget Needed</a:t>
                      </a:r>
                      <a:endParaRPr lang="en-IN" sz="10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2211376544"/>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latin typeface="Helvetica" panose="020B0604020202020204" pitchFamily="34" charset="0"/>
                          <a:cs typeface="Helvetica" panose="020B0604020202020204" pitchFamily="34" charset="0"/>
                        </a:rPr>
                        <a:t>Paid Social</a:t>
                      </a:r>
                    </a:p>
                  </a:txBody>
                  <a:tcPr/>
                </a:tc>
                <a:tc>
                  <a:txBody>
                    <a:bodyPr/>
                    <a:lstStyle/>
                    <a:p>
                      <a:r>
                        <a:rPr lang="en-US" sz="1000" dirty="0" smtClean="0">
                          <a:latin typeface="Helvetica" panose="020B0604020202020204" pitchFamily="34" charset="0"/>
                          <a:cs typeface="Helvetica" panose="020B0604020202020204" pitchFamily="34" charset="0"/>
                        </a:rPr>
                        <a:t>Running ads on </a:t>
                      </a:r>
                      <a:r>
                        <a:rPr lang="en-US" sz="1000" dirty="0" err="1" smtClean="0">
                          <a:latin typeface="Helvetica" panose="020B0604020202020204" pitchFamily="34" charset="0"/>
                          <a:cs typeface="Helvetica" panose="020B0604020202020204" pitchFamily="34" charset="0"/>
                        </a:rPr>
                        <a:t>facebook</a:t>
                      </a:r>
                      <a:r>
                        <a:rPr lang="en-US" sz="1000" dirty="0" smtClean="0">
                          <a:latin typeface="Helvetica" panose="020B0604020202020204" pitchFamily="34" charset="0"/>
                          <a:cs typeface="Helvetica" panose="020B0604020202020204" pitchFamily="34" charset="0"/>
                        </a:rPr>
                        <a:t>, </a:t>
                      </a:r>
                      <a:r>
                        <a:rPr lang="en-US" sz="1000" dirty="0" err="1" smtClean="0">
                          <a:latin typeface="Helvetica" panose="020B0604020202020204" pitchFamily="34" charset="0"/>
                          <a:cs typeface="Helvetica" panose="020B0604020202020204" pitchFamily="34" charset="0"/>
                        </a:rPr>
                        <a:t>instagram</a:t>
                      </a:r>
                      <a:r>
                        <a:rPr lang="en-US" sz="1000" dirty="0" smtClean="0">
                          <a:latin typeface="Helvetica" panose="020B0604020202020204" pitchFamily="34" charset="0"/>
                          <a:cs typeface="Helvetica" panose="020B0604020202020204" pitchFamily="34" charset="0"/>
                        </a:rPr>
                        <a:t>, </a:t>
                      </a:r>
                      <a:r>
                        <a:rPr lang="en-US" sz="1000" dirty="0" err="1" smtClean="0">
                          <a:latin typeface="Helvetica" panose="020B0604020202020204" pitchFamily="34" charset="0"/>
                          <a:cs typeface="Helvetica" panose="020B0604020202020204" pitchFamily="34" charset="0"/>
                        </a:rPr>
                        <a:t>pinterest</a:t>
                      </a:r>
                      <a:r>
                        <a:rPr lang="en-US" sz="1000" dirty="0" smtClean="0">
                          <a:latin typeface="Helvetica" panose="020B0604020202020204" pitchFamily="34" charset="0"/>
                          <a:cs typeface="Helvetica" panose="020B0604020202020204" pitchFamily="34" charset="0"/>
                        </a:rPr>
                        <a:t>,</a:t>
                      </a:r>
                      <a:r>
                        <a:rPr lang="en-US" sz="1000" baseline="0" dirty="0" smtClean="0">
                          <a:latin typeface="Helvetica" panose="020B0604020202020204" pitchFamily="34" charset="0"/>
                          <a:cs typeface="Helvetica" panose="020B0604020202020204" pitchFamily="34" charset="0"/>
                        </a:rPr>
                        <a:t> </a:t>
                      </a:r>
                      <a:r>
                        <a:rPr lang="en-US" sz="1000" baseline="0" dirty="0" err="1" smtClean="0">
                          <a:latin typeface="Helvetica" panose="020B0604020202020204" pitchFamily="34" charset="0"/>
                          <a:cs typeface="Helvetica" panose="020B0604020202020204" pitchFamily="34" charset="0"/>
                        </a:rPr>
                        <a:t>quora</a:t>
                      </a:r>
                      <a:r>
                        <a:rPr lang="en-US" sz="1000" baseline="0" dirty="0" smtClean="0">
                          <a:latin typeface="Helvetica" panose="020B0604020202020204" pitchFamily="34" charset="0"/>
                          <a:cs typeface="Helvetica" panose="020B0604020202020204" pitchFamily="34" charset="0"/>
                        </a:rPr>
                        <a:t>, </a:t>
                      </a:r>
                      <a:r>
                        <a:rPr lang="en-US" sz="1000" baseline="0" dirty="0" err="1" smtClean="0">
                          <a:latin typeface="Helvetica" panose="020B0604020202020204" pitchFamily="34" charset="0"/>
                          <a:cs typeface="Helvetica" panose="020B0604020202020204" pitchFamily="34" charset="0"/>
                        </a:rPr>
                        <a:t>linkedin</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Increase</a:t>
                      </a:r>
                      <a:r>
                        <a:rPr lang="en-IN" sz="1000" baseline="0" dirty="0" smtClean="0">
                          <a:latin typeface="Helvetica" panose="020B0604020202020204" pitchFamily="34" charset="0"/>
                          <a:cs typeface="Helvetica" panose="020B0604020202020204" pitchFamily="34" charset="0"/>
                        </a:rPr>
                        <a:t> traffic</a:t>
                      </a:r>
                    </a:p>
                    <a:p>
                      <a:pPr marL="171450" indent="-171450">
                        <a:buFont typeface="Arial" panose="020B0604020202020204" pitchFamily="34" charset="0"/>
                        <a:buChar char="•"/>
                      </a:pPr>
                      <a:r>
                        <a:rPr lang="en-IN" sz="1000" baseline="0" dirty="0" smtClean="0">
                          <a:latin typeface="Helvetica" panose="020B0604020202020204" pitchFamily="34" charset="0"/>
                          <a:cs typeface="Helvetica" panose="020B0604020202020204" pitchFamily="34" charset="0"/>
                        </a:rPr>
                        <a:t>Lead generation</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Designer</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HTML Developer</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PPC</a:t>
                      </a:r>
                      <a:r>
                        <a:rPr lang="en-IN" sz="1000" baseline="0" dirty="0" smtClean="0">
                          <a:latin typeface="Helvetica" panose="020B0604020202020204" pitchFamily="34" charset="0"/>
                          <a:cs typeface="Helvetica" panose="020B0604020202020204" pitchFamily="34" charset="0"/>
                        </a:rPr>
                        <a:t> Strategist</a:t>
                      </a:r>
                      <a:endParaRPr lang="en-IN" sz="1000" dirty="0">
                        <a:latin typeface="Helvetica" panose="020B0604020202020204" pitchFamily="34" charset="0"/>
                        <a:cs typeface="Helvetica" panose="020B0604020202020204" pitchFamily="34" charset="0"/>
                      </a:endParaRPr>
                    </a:p>
                  </a:txBody>
                  <a:tcPr/>
                </a:tc>
                <a:tc>
                  <a:txBody>
                    <a:bodyPr/>
                    <a:lstStyle/>
                    <a:p>
                      <a:endParaRPr lang="en-IN" sz="10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250872357"/>
                  </a:ext>
                </a:extLst>
              </a:tr>
              <a:tr h="370840">
                <a:tc>
                  <a:txBody>
                    <a:bodyPr/>
                    <a:lstStyle/>
                    <a:p>
                      <a:r>
                        <a:rPr lang="en-IN" sz="1000" dirty="0" smtClean="0">
                          <a:latin typeface="Helvetica" panose="020B0604020202020204" pitchFamily="34" charset="0"/>
                          <a:cs typeface="Helvetica" panose="020B0604020202020204" pitchFamily="34" charset="0"/>
                        </a:rPr>
                        <a:t>Display Advertising</a:t>
                      </a:r>
                      <a:endParaRPr lang="en-IN" sz="1000" dirty="0">
                        <a:latin typeface="Helvetica" panose="020B0604020202020204" pitchFamily="34" charset="0"/>
                        <a:cs typeface="Helvetica" panose="020B0604020202020204" pitchFamily="34" charset="0"/>
                      </a:endParaRPr>
                    </a:p>
                  </a:txBody>
                  <a:tcPr/>
                </a:tc>
                <a:tc>
                  <a:txBody>
                    <a:bodyPr/>
                    <a:lstStyle/>
                    <a:p>
                      <a:r>
                        <a:rPr lang="en-IN" sz="1000" dirty="0" smtClean="0">
                          <a:latin typeface="Helvetica" panose="020B0604020202020204" pitchFamily="34" charset="0"/>
                          <a:cs typeface="Helvetica" panose="020B0604020202020204" pitchFamily="34" charset="0"/>
                        </a:rPr>
                        <a:t>Banner ads on high DA websites via google or platforms like </a:t>
                      </a:r>
                      <a:r>
                        <a:rPr lang="en-IN" sz="1000" dirty="0" err="1" smtClean="0">
                          <a:latin typeface="Helvetica" panose="020B0604020202020204" pitchFamily="34" charset="0"/>
                          <a:cs typeface="Helvetica" panose="020B0604020202020204" pitchFamily="34" charset="0"/>
                        </a:rPr>
                        <a:t>taboola</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Increase Traffic</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Lead generation</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Designer</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HTML Developer</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PPC</a:t>
                      </a:r>
                      <a:r>
                        <a:rPr lang="en-IN" sz="1000" baseline="0" dirty="0" smtClean="0">
                          <a:latin typeface="Helvetica" panose="020B0604020202020204" pitchFamily="34" charset="0"/>
                          <a:cs typeface="Helvetica" panose="020B0604020202020204" pitchFamily="34" charset="0"/>
                        </a:rPr>
                        <a:t> Strategist</a:t>
                      </a:r>
                      <a:endParaRPr lang="en-IN" sz="1000" dirty="0">
                        <a:latin typeface="Helvetica" panose="020B0604020202020204" pitchFamily="34" charset="0"/>
                        <a:cs typeface="Helvetica" panose="020B0604020202020204" pitchFamily="34" charset="0"/>
                      </a:endParaRPr>
                    </a:p>
                  </a:txBody>
                  <a:tcPr/>
                </a:tc>
                <a:tc>
                  <a:txBody>
                    <a:bodyPr/>
                    <a:lstStyle/>
                    <a:p>
                      <a:endParaRPr lang="en-IN" sz="100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4203121585"/>
                  </a:ext>
                </a:extLst>
              </a:tr>
              <a:tr h="370840">
                <a:tc>
                  <a:txBody>
                    <a:bodyPr/>
                    <a:lstStyle/>
                    <a:p>
                      <a:r>
                        <a:rPr lang="en-IN" sz="1000" dirty="0" smtClean="0">
                          <a:latin typeface="Helvetica" panose="020B0604020202020204" pitchFamily="34" charset="0"/>
                          <a:cs typeface="Helvetica" panose="020B0604020202020204" pitchFamily="34" charset="0"/>
                        </a:rPr>
                        <a:t>Search Advertising</a:t>
                      </a:r>
                      <a:endParaRPr lang="en-IN" sz="1000" dirty="0">
                        <a:latin typeface="Helvetica" panose="020B0604020202020204" pitchFamily="34" charset="0"/>
                        <a:cs typeface="Helvetica" panose="020B0604020202020204" pitchFamily="34" charset="0"/>
                      </a:endParaRPr>
                    </a:p>
                  </a:txBody>
                  <a:tcPr/>
                </a:tc>
                <a:tc>
                  <a:txBody>
                    <a:bodyPr/>
                    <a:lstStyle/>
                    <a:p>
                      <a:r>
                        <a:rPr lang="en-IN" sz="1000" dirty="0" smtClean="0">
                          <a:latin typeface="Helvetica" panose="020B0604020202020204" pitchFamily="34" charset="0"/>
                          <a:cs typeface="Helvetica" panose="020B0604020202020204" pitchFamily="34" charset="0"/>
                        </a:rPr>
                        <a:t>Keyword</a:t>
                      </a:r>
                      <a:r>
                        <a:rPr lang="en-IN" sz="1000" baseline="0" dirty="0" smtClean="0">
                          <a:latin typeface="Helvetica" panose="020B0604020202020204" pitchFamily="34" charset="0"/>
                          <a:cs typeface="Helvetica" panose="020B0604020202020204" pitchFamily="34" charset="0"/>
                        </a:rPr>
                        <a:t> search on google and </a:t>
                      </a:r>
                      <a:r>
                        <a:rPr lang="en-IN" sz="1000" baseline="0" dirty="0" err="1" smtClean="0">
                          <a:latin typeface="Helvetica" panose="020B0604020202020204" pitchFamily="34" charset="0"/>
                          <a:cs typeface="Helvetica" panose="020B0604020202020204" pitchFamily="34" charset="0"/>
                        </a:rPr>
                        <a:t>bing</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Increase Traffic</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Lead generation</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Designer</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HTML Developer</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PPC</a:t>
                      </a:r>
                      <a:r>
                        <a:rPr lang="en-IN" sz="1000" baseline="0" dirty="0" smtClean="0">
                          <a:latin typeface="Helvetica" panose="020B0604020202020204" pitchFamily="34" charset="0"/>
                          <a:cs typeface="Helvetica" panose="020B0604020202020204" pitchFamily="34" charset="0"/>
                        </a:rPr>
                        <a:t> Strategist</a:t>
                      </a:r>
                      <a:endParaRPr lang="en-IN" sz="1000" dirty="0">
                        <a:latin typeface="Helvetica" panose="020B0604020202020204" pitchFamily="34" charset="0"/>
                        <a:cs typeface="Helvetica" panose="020B0604020202020204" pitchFamily="34" charset="0"/>
                      </a:endParaRPr>
                    </a:p>
                  </a:txBody>
                  <a:tcPr/>
                </a:tc>
                <a:tc>
                  <a:txBody>
                    <a:bodyPr/>
                    <a:lstStyle/>
                    <a:p>
                      <a:endParaRPr lang="en-IN" sz="100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3079194807"/>
                  </a:ext>
                </a:extLst>
              </a:tr>
              <a:tr h="370840">
                <a:tc>
                  <a:txBody>
                    <a:bodyPr/>
                    <a:lstStyle/>
                    <a:p>
                      <a:r>
                        <a:rPr lang="en-IN" sz="1000" dirty="0" smtClean="0">
                          <a:latin typeface="Helvetica" panose="020B0604020202020204" pitchFamily="34" charset="0"/>
                          <a:cs typeface="Helvetica" panose="020B0604020202020204" pitchFamily="34" charset="0"/>
                        </a:rPr>
                        <a:t>Remarketing</a:t>
                      </a:r>
                      <a:endParaRPr lang="en-IN" sz="1000" dirty="0">
                        <a:latin typeface="Helvetica" panose="020B0604020202020204" pitchFamily="34" charset="0"/>
                        <a:cs typeface="Helvetica" panose="020B0604020202020204" pitchFamily="34" charset="0"/>
                      </a:endParaRPr>
                    </a:p>
                  </a:txBody>
                  <a:tcPr/>
                </a:tc>
                <a:tc>
                  <a:txBody>
                    <a:bodyPr/>
                    <a:lstStyle/>
                    <a:p>
                      <a:r>
                        <a:rPr lang="en-IN" sz="1000" dirty="0" smtClean="0">
                          <a:latin typeface="Helvetica" panose="020B0604020202020204" pitchFamily="34" charset="0"/>
                          <a:cs typeface="Helvetica" panose="020B0604020202020204" pitchFamily="34" charset="0"/>
                        </a:rPr>
                        <a:t>Retargeting</a:t>
                      </a:r>
                      <a:r>
                        <a:rPr lang="en-IN" sz="1000" baseline="0" dirty="0" smtClean="0">
                          <a:latin typeface="Helvetica" panose="020B0604020202020204" pitchFamily="34" charset="0"/>
                          <a:cs typeface="Helvetica" panose="020B0604020202020204" pitchFamily="34" charset="0"/>
                        </a:rPr>
                        <a:t> leads via email, push and social ads to get them to convert</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Boost ROI</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Decrease CPA’s</a:t>
                      </a:r>
                    </a:p>
                    <a:p>
                      <a:pPr marL="171450" indent="-171450">
                        <a:buFont typeface="Arial" panose="020B0604020202020204" pitchFamily="34" charset="0"/>
                        <a:buChar char="•"/>
                      </a:pPr>
                      <a:r>
                        <a:rPr lang="en-IN" sz="1000" baseline="0" dirty="0" smtClean="0">
                          <a:latin typeface="Helvetica" panose="020B0604020202020204" pitchFamily="34" charset="0"/>
                          <a:cs typeface="Helvetica" panose="020B0604020202020204" pitchFamily="34" charset="0"/>
                        </a:rPr>
                        <a:t>Build High Quality Sales Pipeline</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Inbound Marketing Expert</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MarTech Expert</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Content</a:t>
                      </a:r>
                      <a:r>
                        <a:rPr lang="en-IN" sz="1000" baseline="0" dirty="0" smtClean="0">
                          <a:latin typeface="Helvetica" panose="020B0604020202020204" pitchFamily="34" charset="0"/>
                          <a:cs typeface="Helvetica" panose="020B0604020202020204" pitchFamily="34" charset="0"/>
                        </a:rPr>
                        <a:t> Writer</a:t>
                      </a:r>
                    </a:p>
                    <a:p>
                      <a:pPr marL="171450" indent="-171450">
                        <a:buFont typeface="Arial" panose="020B0604020202020204" pitchFamily="34" charset="0"/>
                        <a:buChar char="•"/>
                      </a:pPr>
                      <a:r>
                        <a:rPr lang="en-IN" sz="1000" baseline="0" dirty="0" smtClean="0">
                          <a:latin typeface="Helvetica" panose="020B0604020202020204" pitchFamily="34" charset="0"/>
                          <a:cs typeface="Helvetica" panose="020B0604020202020204" pitchFamily="34" charset="0"/>
                        </a:rPr>
                        <a:t>Designer</a:t>
                      </a:r>
                      <a:endParaRPr lang="en-IN" sz="1000" dirty="0">
                        <a:latin typeface="Helvetica" panose="020B0604020202020204" pitchFamily="34" charset="0"/>
                        <a:cs typeface="Helvetica" panose="020B0604020202020204" pitchFamily="34" charset="0"/>
                      </a:endParaRPr>
                    </a:p>
                  </a:txBody>
                  <a:tcPr/>
                </a:tc>
                <a:tc>
                  <a:txBody>
                    <a:bodyPr/>
                    <a:lstStyle/>
                    <a:p>
                      <a:endParaRPr lang="en-IN" sz="100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2487910155"/>
                  </a:ext>
                </a:extLst>
              </a:tr>
              <a:tr h="370840">
                <a:tc>
                  <a:txBody>
                    <a:bodyPr/>
                    <a:lstStyle/>
                    <a:p>
                      <a:r>
                        <a:rPr lang="en-IN" sz="1000" dirty="0" smtClean="0">
                          <a:latin typeface="Helvetica" panose="020B0604020202020204" pitchFamily="34" charset="0"/>
                          <a:cs typeface="Helvetica" panose="020B0604020202020204" pitchFamily="34" charset="0"/>
                        </a:rPr>
                        <a:t>Paid links &amp; PR</a:t>
                      </a:r>
                      <a:endParaRPr lang="en-IN" sz="1000" dirty="0">
                        <a:latin typeface="Helvetica" panose="020B0604020202020204" pitchFamily="34" charset="0"/>
                        <a:cs typeface="Helvetica" panose="020B0604020202020204" pitchFamily="34" charset="0"/>
                      </a:endParaRPr>
                    </a:p>
                  </a:txBody>
                  <a:tcPr/>
                </a:tc>
                <a:tc>
                  <a:txBody>
                    <a:bodyPr/>
                    <a:lstStyle/>
                    <a:p>
                      <a:r>
                        <a:rPr lang="en-IN" sz="1000" dirty="0" smtClean="0">
                          <a:latin typeface="Helvetica" panose="020B0604020202020204" pitchFamily="34" charset="0"/>
                          <a:cs typeface="Helvetica" panose="020B0604020202020204" pitchFamily="34" charset="0"/>
                        </a:rPr>
                        <a:t>Promote your content via paid sources and media</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Build</a:t>
                      </a:r>
                      <a:r>
                        <a:rPr lang="en-IN" sz="1000" baseline="0" dirty="0" smtClean="0">
                          <a:latin typeface="Helvetica" panose="020B0604020202020204" pitchFamily="34" charset="0"/>
                          <a:cs typeface="Helvetica" panose="020B0604020202020204" pitchFamily="34" charset="0"/>
                        </a:rPr>
                        <a:t> Social Proof</a:t>
                      </a:r>
                    </a:p>
                    <a:p>
                      <a:pPr marL="171450" indent="-171450">
                        <a:buFont typeface="Arial" panose="020B0604020202020204" pitchFamily="34" charset="0"/>
                        <a:buChar char="•"/>
                      </a:pPr>
                      <a:r>
                        <a:rPr lang="en-IN" sz="1000" baseline="0" dirty="0" smtClean="0">
                          <a:latin typeface="Helvetica" panose="020B0604020202020204" pitchFamily="34" charset="0"/>
                          <a:cs typeface="Helvetica" panose="020B0604020202020204" pitchFamily="34" charset="0"/>
                        </a:rPr>
                        <a:t>Increase Traffic</a:t>
                      </a: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Content</a:t>
                      </a:r>
                      <a:r>
                        <a:rPr lang="en-IN" sz="1000" baseline="0" dirty="0" smtClean="0">
                          <a:latin typeface="Helvetica" panose="020B0604020202020204" pitchFamily="34" charset="0"/>
                          <a:cs typeface="Helvetica" panose="020B0604020202020204" pitchFamily="34" charset="0"/>
                        </a:rPr>
                        <a:t> Writer</a:t>
                      </a:r>
                    </a:p>
                    <a:p>
                      <a:pPr marL="171450" indent="-171450">
                        <a:buFont typeface="Arial" panose="020B0604020202020204" pitchFamily="34" charset="0"/>
                        <a:buChar char="•"/>
                      </a:pPr>
                      <a:r>
                        <a:rPr lang="en-IN" sz="1000" baseline="0" dirty="0" smtClean="0">
                          <a:latin typeface="Helvetica" panose="020B0604020202020204" pitchFamily="34" charset="0"/>
                          <a:cs typeface="Helvetica" panose="020B0604020202020204" pitchFamily="34" charset="0"/>
                        </a:rPr>
                        <a:t>Social Media Manager</a:t>
                      </a:r>
                    </a:p>
                  </a:txBody>
                  <a:tcPr/>
                </a:tc>
                <a:tc>
                  <a:txBody>
                    <a:bodyPr/>
                    <a:lstStyle/>
                    <a:p>
                      <a:endParaRPr lang="en-IN" sz="10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2312112351"/>
                  </a:ext>
                </a:extLst>
              </a:tr>
              <a:tr h="370840">
                <a:tc>
                  <a:txBody>
                    <a:bodyPr/>
                    <a:lstStyle/>
                    <a:p>
                      <a:r>
                        <a:rPr lang="en-IN" sz="1000" dirty="0" smtClean="0">
                          <a:latin typeface="Helvetica" panose="020B0604020202020204" pitchFamily="34" charset="0"/>
                          <a:cs typeface="Helvetica" panose="020B0604020202020204" pitchFamily="34" charset="0"/>
                        </a:rPr>
                        <a:t>Influencer Marketing</a:t>
                      </a:r>
                      <a:endParaRPr lang="en-IN" sz="1000" dirty="0">
                        <a:latin typeface="Helvetica" panose="020B0604020202020204" pitchFamily="34" charset="0"/>
                        <a:cs typeface="Helvetica" panose="020B0604020202020204" pitchFamily="34" charset="0"/>
                      </a:endParaRPr>
                    </a:p>
                  </a:txBody>
                  <a:tcPr/>
                </a:tc>
                <a:tc>
                  <a:txBody>
                    <a:bodyPr/>
                    <a:lstStyle/>
                    <a:p>
                      <a:r>
                        <a:rPr lang="en-IN" sz="1000" dirty="0" smtClean="0">
                          <a:latin typeface="Helvetica" panose="020B0604020202020204" pitchFamily="34" charset="0"/>
                          <a:cs typeface="Helvetica" panose="020B0604020202020204" pitchFamily="34" charset="0"/>
                        </a:rPr>
                        <a:t>Product</a:t>
                      </a:r>
                      <a:r>
                        <a:rPr lang="en-IN" sz="1000" baseline="0" dirty="0" smtClean="0">
                          <a:latin typeface="Helvetica" panose="020B0604020202020204" pitchFamily="34" charset="0"/>
                          <a:cs typeface="Helvetica" panose="020B0604020202020204" pitchFamily="34" charset="0"/>
                        </a:rPr>
                        <a:t> endorsement by industry influencers</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Build Brand</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Build Social Proof</a:t>
                      </a:r>
                    </a:p>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Lead generation</a:t>
                      </a:r>
                      <a:endParaRPr lang="en-IN" sz="1000" dirty="0">
                        <a:latin typeface="Helvetica" panose="020B0604020202020204" pitchFamily="34" charset="0"/>
                        <a:cs typeface="Helvetica" panose="020B0604020202020204" pitchFamily="34" charset="0"/>
                      </a:endParaRPr>
                    </a:p>
                  </a:txBody>
                  <a:tcPr/>
                </a:tc>
                <a:tc>
                  <a:txBody>
                    <a:bodyPr/>
                    <a:lstStyle/>
                    <a:p>
                      <a:pPr marL="171450" indent="-171450">
                        <a:buFont typeface="Arial" panose="020B0604020202020204" pitchFamily="34" charset="0"/>
                        <a:buChar char="•"/>
                      </a:pPr>
                      <a:r>
                        <a:rPr lang="en-IN" sz="1000" dirty="0" smtClean="0">
                          <a:latin typeface="Helvetica" panose="020B0604020202020204" pitchFamily="34" charset="0"/>
                          <a:cs typeface="Helvetica" panose="020B0604020202020204" pitchFamily="34" charset="0"/>
                        </a:rPr>
                        <a:t>Content</a:t>
                      </a:r>
                      <a:r>
                        <a:rPr lang="en-IN" sz="1000" baseline="0" dirty="0" smtClean="0">
                          <a:latin typeface="Helvetica" panose="020B0604020202020204" pitchFamily="34" charset="0"/>
                          <a:cs typeface="Helvetica" panose="020B0604020202020204" pitchFamily="34" charset="0"/>
                        </a:rPr>
                        <a:t> Writer</a:t>
                      </a:r>
                    </a:p>
                    <a:p>
                      <a:pPr marL="171450" indent="-171450">
                        <a:buFont typeface="Arial" panose="020B0604020202020204" pitchFamily="34" charset="0"/>
                        <a:buChar char="•"/>
                      </a:pPr>
                      <a:r>
                        <a:rPr lang="en-IN" sz="1000" baseline="0" dirty="0" smtClean="0">
                          <a:latin typeface="Helvetica" panose="020B0604020202020204" pitchFamily="34" charset="0"/>
                          <a:cs typeface="Helvetica" panose="020B0604020202020204" pitchFamily="34" charset="0"/>
                        </a:rPr>
                        <a:t>Social Media Manager</a:t>
                      </a:r>
                      <a:endParaRPr lang="en-IN" sz="1000" baseline="0" dirty="0" smtClean="0">
                        <a:latin typeface="Helvetica" panose="020B0604020202020204" pitchFamily="34" charset="0"/>
                        <a:cs typeface="Helvetica" panose="020B0604020202020204" pitchFamily="34" charset="0"/>
                      </a:endParaRPr>
                    </a:p>
                  </a:txBody>
                  <a:tcPr/>
                </a:tc>
                <a:tc>
                  <a:txBody>
                    <a:bodyPr/>
                    <a:lstStyle/>
                    <a:p>
                      <a:endParaRPr lang="en-IN" sz="10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3734047137"/>
                  </a:ext>
                </a:extLst>
              </a:tr>
            </a:tbl>
          </a:graphicData>
        </a:graphic>
      </p:graphicFrame>
    </p:spTree>
    <p:extLst>
      <p:ext uri="{BB962C8B-B14F-4D97-AF65-F5344CB8AC3E}">
        <p14:creationId xmlns:p14="http://schemas.microsoft.com/office/powerpoint/2010/main" val="40196268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normAutofit fontScale="92500" lnSpcReduction="20000"/>
          </a:bodyPr>
          <a:lstStyle/>
          <a:p>
            <a:r>
              <a:rPr lang="en-US" dirty="0" smtClean="0"/>
              <a:t>UNDERSTAND YOUR MARKETING METRIC &amp; GOALS</a:t>
            </a:r>
            <a:endParaRPr lang="en-US" dirty="0"/>
          </a:p>
        </p:txBody>
      </p:sp>
      <p:sp>
        <p:nvSpPr>
          <p:cNvPr id="3" name="Text Placeholder 2"/>
          <p:cNvSpPr>
            <a:spLocks noGrp="1"/>
          </p:cNvSpPr>
          <p:nvPr>
            <p:ph type="body" sz="quarter" idx="16"/>
          </p:nvPr>
        </p:nvSpPr>
        <p:spPr/>
        <p:txBody>
          <a:bodyPr>
            <a:normAutofit lnSpcReduction="10000"/>
          </a:bodyPr>
          <a:lstStyle/>
          <a:p>
            <a:r>
              <a:rPr lang="en-US" dirty="0"/>
              <a:t>PART </a:t>
            </a:r>
            <a:r>
              <a:rPr lang="en-US" dirty="0" smtClean="0"/>
              <a:t>FIVE</a:t>
            </a:r>
            <a:endParaRPr lang="en-US" dirty="0"/>
          </a:p>
        </p:txBody>
      </p:sp>
    </p:spTree>
    <p:extLst>
      <p:ext uri="{BB962C8B-B14F-4D97-AF65-F5344CB8AC3E}">
        <p14:creationId xmlns:p14="http://schemas.microsoft.com/office/powerpoint/2010/main" val="890062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0" y="4620989"/>
            <a:ext cx="9143999" cy="537452"/>
          </a:xfrm>
          <a:solidFill>
            <a:srgbClr val="1B3651">
              <a:alpha val="89000"/>
            </a:srgbClr>
          </a:solidFill>
          <a:ln>
            <a:noFill/>
          </a:ln>
        </p:spPr>
        <p:txBody>
          <a:bodyPr>
            <a:normAutofit fontScale="62500" lnSpcReduction="20000"/>
          </a:bodyPr>
          <a:lstStyle/>
          <a:p>
            <a:endParaRPr lang="en-US" dirty="0"/>
          </a:p>
          <a:p>
            <a:r>
              <a:rPr lang="en-US" dirty="0" smtClean="0"/>
              <a:t>Marketing Metrics</a:t>
            </a:r>
            <a:endParaRPr lang="en-US" dirty="0"/>
          </a:p>
        </p:txBody>
      </p:sp>
      <p:sp>
        <p:nvSpPr>
          <p:cNvPr id="4" name="TextBox 3">
            <a:extLst>
              <a:ext uri="{FF2B5EF4-FFF2-40B4-BE49-F238E27FC236}">
                <a16:creationId xmlns:a16="http://schemas.microsoft.com/office/drawing/2014/main" id="{EABF2097-5D54-2447-899D-6891F914E082}"/>
              </a:ext>
            </a:extLst>
          </p:cNvPr>
          <p:cNvSpPr txBox="1"/>
          <p:nvPr/>
        </p:nvSpPr>
        <p:spPr>
          <a:xfrm>
            <a:off x="986588" y="589116"/>
            <a:ext cx="7291137" cy="1077218"/>
          </a:xfrm>
          <a:prstGeom prst="rect">
            <a:avLst/>
          </a:prstGeom>
          <a:noFill/>
        </p:spPr>
        <p:txBody>
          <a:bodyPr wrap="square" rtlCol="0">
            <a:spAutoFit/>
          </a:bodyPr>
          <a:lstStyle/>
          <a:p>
            <a:r>
              <a:rPr lang="en-US" sz="1600" dirty="0">
                <a:latin typeface="Helvetica" pitchFamily="2" charset="0"/>
              </a:rPr>
              <a:t>Digital Marketing KPIs or Key Performance Indicators are quantifiable goals which help you to track and measure success. KPIs are a useful way for </a:t>
            </a:r>
            <a:r>
              <a:rPr lang="en-US" sz="1600" dirty="0" smtClean="0">
                <a:latin typeface="Helvetica" pitchFamily="2" charset="0"/>
              </a:rPr>
              <a:t>Business owners to see the actual results of their digital marketing campaigns</a:t>
            </a:r>
          </a:p>
          <a:p>
            <a:endParaRPr lang="en-US" sz="1600" dirty="0">
              <a:latin typeface="Helvetica" pitchFamily="2"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128632732"/>
              </p:ext>
            </p:extLst>
          </p:nvPr>
        </p:nvGraphicFramePr>
        <p:xfrm>
          <a:off x="1547814" y="1547446"/>
          <a:ext cx="6168683" cy="2780975"/>
        </p:xfrm>
        <a:graphic>
          <a:graphicData uri="http://schemas.openxmlformats.org/drawingml/2006/table">
            <a:tbl>
              <a:tblPr firstRow="1" bandRow="1">
                <a:tableStyleId>{5C22544A-7EE6-4342-B048-85BDC9FD1C3A}</a:tableStyleId>
              </a:tblPr>
              <a:tblGrid>
                <a:gridCol w="3094892">
                  <a:extLst>
                    <a:ext uri="{9D8B030D-6E8A-4147-A177-3AD203B41FA5}">
                      <a16:colId xmlns:a16="http://schemas.microsoft.com/office/drawing/2014/main" val="2009036918"/>
                    </a:ext>
                  </a:extLst>
                </a:gridCol>
                <a:gridCol w="3073791">
                  <a:extLst>
                    <a:ext uri="{9D8B030D-6E8A-4147-A177-3AD203B41FA5}">
                      <a16:colId xmlns:a16="http://schemas.microsoft.com/office/drawing/2014/main" val="2885968987"/>
                    </a:ext>
                  </a:extLst>
                </a:gridCol>
              </a:tblGrid>
              <a:tr h="485408">
                <a:tc>
                  <a:txBody>
                    <a:bodyPr/>
                    <a:lstStyle/>
                    <a:p>
                      <a:r>
                        <a:rPr lang="en-IN" sz="1100" dirty="0" smtClean="0">
                          <a:latin typeface="Helvetica" panose="020B0604020202020204" pitchFamily="34" charset="0"/>
                          <a:cs typeface="Helvetica" panose="020B0604020202020204" pitchFamily="34" charset="0"/>
                        </a:rPr>
                        <a:t>Marketing Metrics</a:t>
                      </a:r>
                      <a:endParaRPr lang="en-IN" sz="1100" dirty="0">
                        <a:latin typeface="Helvetica" panose="020B0604020202020204" pitchFamily="34" charset="0"/>
                        <a:cs typeface="Helvetica" panose="020B0604020202020204" pitchFamily="34" charset="0"/>
                      </a:endParaRPr>
                    </a:p>
                  </a:txBody>
                  <a:tcPr/>
                </a:tc>
                <a:tc>
                  <a:txBody>
                    <a:bodyPr/>
                    <a:lstStyle/>
                    <a:p>
                      <a:r>
                        <a:rPr lang="en-IN" sz="1100" dirty="0" smtClean="0">
                          <a:latin typeface="Helvetica" panose="020B0604020202020204" pitchFamily="34" charset="0"/>
                          <a:cs typeface="Helvetica" panose="020B0604020202020204" pitchFamily="34" charset="0"/>
                        </a:rPr>
                        <a:t>Sales Metrics</a:t>
                      </a:r>
                      <a:endParaRPr lang="en-IN" sz="11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2046868981"/>
                  </a:ext>
                </a:extLst>
              </a:tr>
              <a:tr h="358019">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0" i="0" u="none" strike="noStrike" kern="1200" cap="none" spc="0" normalizeH="0" baseline="0" noProof="0" dirty="0" smtClean="0">
                          <a:ln>
                            <a:noFill/>
                          </a:ln>
                          <a:solidFill>
                            <a:srgbClr val="414141"/>
                          </a:solidFill>
                          <a:effectLst/>
                          <a:uLnTx/>
                          <a:uFillTx/>
                          <a:latin typeface="Helvetica" panose="020B0604020202020204" pitchFamily="34" charset="0"/>
                          <a:ea typeface="+mn-ea"/>
                          <a:cs typeface="Helvetica" panose="020B0604020202020204" pitchFamily="34" charset="0"/>
                        </a:rPr>
                        <a:t>Traffic</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smtClean="0">
                          <a:latin typeface="Helvetica" panose="020B0604020202020204" pitchFamily="34" charset="0"/>
                          <a:cs typeface="Helvetica" panose="020B0604020202020204" pitchFamily="34" charset="0"/>
                        </a:rPr>
                        <a:t>Conversion rate from leads to opportunities</a:t>
                      </a:r>
                    </a:p>
                  </a:txBody>
                  <a:tcPr/>
                </a:tc>
                <a:extLst>
                  <a:ext uri="{0D108BD9-81ED-4DB2-BD59-A6C34878D82A}">
                    <a16:rowId xmlns:a16="http://schemas.microsoft.com/office/drawing/2014/main" val="1466539510"/>
                  </a:ext>
                </a:extLst>
              </a:tr>
              <a:tr h="267856">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0" i="0" u="none" strike="noStrike" kern="1200" cap="none" spc="0" normalizeH="0" baseline="0" noProof="0" dirty="0" smtClean="0">
                          <a:ln>
                            <a:noFill/>
                          </a:ln>
                          <a:solidFill>
                            <a:srgbClr val="414141"/>
                          </a:solidFill>
                          <a:effectLst/>
                          <a:uLnTx/>
                          <a:uFillTx/>
                          <a:latin typeface="Helvetica" panose="020B0604020202020204" pitchFamily="34" charset="0"/>
                          <a:ea typeface="+mn-ea"/>
                          <a:cs typeface="Helvetica" panose="020B0604020202020204" pitchFamily="34" charset="0"/>
                        </a:rPr>
                        <a:t>ROI</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smtClean="0">
                          <a:latin typeface="Helvetica" panose="020B0604020202020204" pitchFamily="34" charset="0"/>
                          <a:cs typeface="Helvetica" panose="020B0604020202020204" pitchFamily="34" charset="0"/>
                        </a:rPr>
                        <a:t>Conversion rate from Qualified leads to sales</a:t>
                      </a:r>
                    </a:p>
                  </a:txBody>
                  <a:tcPr/>
                </a:tc>
                <a:extLst>
                  <a:ext uri="{0D108BD9-81ED-4DB2-BD59-A6C34878D82A}">
                    <a16:rowId xmlns:a16="http://schemas.microsoft.com/office/drawing/2014/main" val="355269443"/>
                  </a:ext>
                </a:extLst>
              </a:tr>
              <a:tr h="358019">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0" i="0" u="none" strike="noStrike" kern="1200" cap="none" spc="0" normalizeH="0" baseline="0" noProof="0" dirty="0" smtClean="0">
                          <a:ln>
                            <a:noFill/>
                          </a:ln>
                          <a:solidFill>
                            <a:srgbClr val="414141"/>
                          </a:solidFill>
                          <a:effectLst/>
                          <a:uLnTx/>
                          <a:uFillTx/>
                          <a:latin typeface="Helvetica" panose="020B0604020202020204" pitchFamily="34" charset="0"/>
                          <a:ea typeface="+mn-ea"/>
                          <a:cs typeface="Helvetica" panose="020B0604020202020204" pitchFamily="34" charset="0"/>
                        </a:rPr>
                        <a:t>Conversion By Source, Medium, Channel</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414141"/>
                          </a:solidFill>
                          <a:effectLst/>
                          <a:uLnTx/>
                          <a:uFillTx/>
                          <a:latin typeface="Helvetica" panose="020B0604020202020204" pitchFamily="34" charset="0"/>
                          <a:ea typeface="+mn-ea"/>
                          <a:cs typeface="Helvetica" panose="020B0604020202020204" pitchFamily="34" charset="0"/>
                        </a:rPr>
                        <a:t>Deal win rate</a:t>
                      </a:r>
                    </a:p>
                  </a:txBody>
                  <a:tcPr/>
                </a:tc>
                <a:extLst>
                  <a:ext uri="{0D108BD9-81ED-4DB2-BD59-A6C34878D82A}">
                    <a16:rowId xmlns:a16="http://schemas.microsoft.com/office/drawing/2014/main" val="1836831986"/>
                  </a:ext>
                </a:extLst>
              </a:tr>
              <a:tr h="250123">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0" i="0" u="none" strike="noStrike" kern="1200" cap="none" spc="0" normalizeH="0" baseline="0" noProof="0" dirty="0" smtClean="0">
                          <a:ln>
                            <a:noFill/>
                          </a:ln>
                          <a:solidFill>
                            <a:srgbClr val="414141"/>
                          </a:solidFill>
                          <a:effectLst/>
                          <a:uLnTx/>
                          <a:uFillTx/>
                          <a:latin typeface="Helvetica" panose="020B0604020202020204" pitchFamily="34" charset="0"/>
                          <a:ea typeface="+mn-ea"/>
                          <a:cs typeface="Helvetica" panose="020B0604020202020204" pitchFamily="34" charset="0"/>
                        </a:rPr>
                        <a:t>ROI reporting</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414141"/>
                          </a:solidFill>
                          <a:effectLst/>
                          <a:uLnTx/>
                          <a:uFillTx/>
                          <a:latin typeface="Helvetica" panose="020B0604020202020204" pitchFamily="34" charset="0"/>
                          <a:ea typeface="+mn-ea"/>
                          <a:cs typeface="Helvetica" panose="020B0604020202020204" pitchFamily="34" charset="0"/>
                        </a:rPr>
                        <a:t>Leads</a:t>
                      </a:r>
                    </a:p>
                  </a:txBody>
                  <a:tcPr/>
                </a:tc>
                <a:extLst>
                  <a:ext uri="{0D108BD9-81ED-4DB2-BD59-A6C34878D82A}">
                    <a16:rowId xmlns:a16="http://schemas.microsoft.com/office/drawing/2014/main" val="3684725090"/>
                  </a:ext>
                </a:extLst>
              </a:tr>
              <a:tr h="267854">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0" i="0" u="none" strike="noStrike" kern="1200" cap="none" spc="0" normalizeH="0" baseline="0" noProof="0" dirty="0" smtClean="0">
                          <a:ln>
                            <a:noFill/>
                          </a:ln>
                          <a:solidFill>
                            <a:srgbClr val="414141"/>
                          </a:solidFill>
                          <a:effectLst/>
                          <a:uLnTx/>
                          <a:uFillTx/>
                          <a:latin typeface="Helvetica" panose="020B0604020202020204" pitchFamily="34" charset="0"/>
                          <a:ea typeface="+mn-ea"/>
                          <a:cs typeface="Helvetica" panose="020B0604020202020204" pitchFamily="34" charset="0"/>
                        </a:rPr>
                        <a:t>Cost Per Acquisition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smtClean="0">
                          <a:latin typeface="Helvetica" panose="020B0604020202020204" pitchFamily="34" charset="0"/>
                          <a:cs typeface="Helvetica" panose="020B0604020202020204" pitchFamily="34" charset="0"/>
                        </a:rPr>
                        <a:t>Average days to close</a:t>
                      </a:r>
                    </a:p>
                  </a:txBody>
                  <a:tcPr/>
                </a:tc>
                <a:extLst>
                  <a:ext uri="{0D108BD9-81ED-4DB2-BD59-A6C34878D82A}">
                    <a16:rowId xmlns:a16="http://schemas.microsoft.com/office/drawing/2014/main" val="238425103"/>
                  </a:ext>
                </a:extLst>
              </a:tr>
              <a:tr h="411967">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0" i="0" u="none" strike="noStrike" kern="1200" cap="none" spc="0" normalizeH="0" baseline="0" noProof="0" dirty="0" smtClean="0">
                          <a:ln>
                            <a:noFill/>
                          </a:ln>
                          <a:solidFill>
                            <a:srgbClr val="414141"/>
                          </a:solidFill>
                          <a:effectLst/>
                          <a:uLnTx/>
                          <a:uFillTx/>
                          <a:latin typeface="Helvetica" panose="020B0604020202020204" pitchFamily="34" charset="0"/>
                          <a:ea typeface="+mn-ea"/>
                          <a:cs typeface="Helvetica" panose="020B0604020202020204" pitchFamily="34" charset="0"/>
                        </a:rPr>
                        <a:t>Customer Lifetime Value</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100" b="0" i="0" u="none" strike="noStrike" kern="1200" cap="none" spc="0" normalizeH="0" baseline="0" noProof="0" dirty="0" smtClean="0">
                        <a:ln>
                          <a:noFill/>
                        </a:ln>
                        <a:solidFill>
                          <a:srgbClr val="414141"/>
                        </a:solidFill>
                        <a:effectLst/>
                        <a:uLnTx/>
                        <a:uFillTx/>
                        <a:latin typeface="Helvetica" panose="020B0604020202020204" pitchFamily="34" charset="0"/>
                        <a:ea typeface="+mn-ea"/>
                        <a:cs typeface="Helvetica"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smtClean="0">
                          <a:latin typeface="Helvetica" panose="020B0604020202020204" pitchFamily="34" charset="0"/>
                          <a:cs typeface="Helvetica" panose="020B0604020202020204" pitchFamily="34" charset="0"/>
                        </a:rPr>
                        <a:t>Monthly recurring Revenue</a:t>
                      </a:r>
                    </a:p>
                  </a:txBody>
                  <a:tcPr/>
                </a:tc>
                <a:extLst>
                  <a:ext uri="{0D108BD9-81ED-4DB2-BD59-A6C34878D82A}">
                    <a16:rowId xmlns:a16="http://schemas.microsoft.com/office/drawing/2014/main" val="873402288"/>
                  </a:ext>
                </a:extLst>
              </a:tr>
              <a:tr h="358019">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0" i="0" u="none" strike="noStrike" kern="1200" cap="none" spc="0" normalizeH="0" baseline="0" noProof="0" dirty="0" smtClean="0">
                          <a:ln>
                            <a:noFill/>
                          </a:ln>
                          <a:solidFill>
                            <a:srgbClr val="414141"/>
                          </a:solidFill>
                          <a:effectLst/>
                          <a:uLnTx/>
                          <a:uFillTx/>
                          <a:latin typeface="Helvetica" panose="020B0604020202020204" pitchFamily="34" charset="0"/>
                          <a:ea typeface="+mn-ea"/>
                          <a:cs typeface="Helvetica" panose="020B0604020202020204" pitchFamily="34" charset="0"/>
                        </a:rPr>
                        <a:t>Followers, Likes, Shares, Comments</a:t>
                      </a:r>
                      <a:endParaRPr kumimoji="0" lang="en-US" sz="1100" b="0" i="0" u="none" strike="noStrike" kern="1200" cap="none" spc="0" normalizeH="0" baseline="0" noProof="0" dirty="0">
                        <a:ln>
                          <a:noFill/>
                        </a:ln>
                        <a:solidFill>
                          <a:srgbClr val="414141"/>
                        </a:solidFill>
                        <a:effectLst/>
                        <a:uLnTx/>
                        <a:uFillTx/>
                        <a:latin typeface="Helvetica" panose="020B0604020202020204" pitchFamily="34" charset="0"/>
                        <a:ea typeface="+mn-ea"/>
                        <a:cs typeface="Helvetica" panose="020B0604020202020204" pitchFamily="34" charset="0"/>
                      </a:endParaRPr>
                    </a:p>
                  </a:txBody>
                  <a:tcPr/>
                </a:tc>
                <a:tc>
                  <a:txBody>
                    <a:bodyPr/>
                    <a:lstStyle/>
                    <a:p>
                      <a:r>
                        <a:rPr lang="en-US" sz="1100" dirty="0" smtClean="0">
                          <a:latin typeface="Helvetica" panose="020B0604020202020204" pitchFamily="34" charset="0"/>
                          <a:cs typeface="Helvetica" panose="020B0604020202020204" pitchFamily="34" charset="0"/>
                        </a:rPr>
                        <a:t>Profit Percentage</a:t>
                      </a:r>
                      <a:endParaRPr lang="en-IN" sz="11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160047754"/>
                  </a:ext>
                </a:extLst>
              </a:tr>
            </a:tbl>
          </a:graphicData>
        </a:graphic>
      </p:graphicFrame>
    </p:spTree>
    <p:extLst>
      <p:ext uri="{BB962C8B-B14F-4D97-AF65-F5344CB8AC3E}">
        <p14:creationId xmlns:p14="http://schemas.microsoft.com/office/powerpoint/2010/main" val="13464324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0" y="4620989"/>
            <a:ext cx="9143999" cy="537452"/>
          </a:xfrm>
          <a:solidFill>
            <a:srgbClr val="1B3651">
              <a:alpha val="89000"/>
            </a:srgbClr>
          </a:solidFill>
          <a:ln>
            <a:noFill/>
          </a:ln>
        </p:spPr>
        <p:txBody>
          <a:bodyPr>
            <a:normAutofit fontScale="62500" lnSpcReduction="20000"/>
          </a:bodyPr>
          <a:lstStyle/>
          <a:p>
            <a:endParaRPr lang="en-US" dirty="0"/>
          </a:p>
          <a:p>
            <a:r>
              <a:rPr lang="en-US" dirty="0" smtClean="0"/>
              <a:t>Marketing Metrics</a:t>
            </a:r>
            <a:endParaRPr lang="en-US" dirty="0"/>
          </a:p>
        </p:txBody>
      </p:sp>
      <p:sp>
        <p:nvSpPr>
          <p:cNvPr id="4" name="TextBox 3">
            <a:extLst>
              <a:ext uri="{FF2B5EF4-FFF2-40B4-BE49-F238E27FC236}">
                <a16:creationId xmlns:a16="http://schemas.microsoft.com/office/drawing/2014/main" id="{EABF2097-5D54-2447-899D-6891F914E082}"/>
              </a:ext>
            </a:extLst>
          </p:cNvPr>
          <p:cNvSpPr txBox="1"/>
          <p:nvPr/>
        </p:nvSpPr>
        <p:spPr>
          <a:xfrm>
            <a:off x="986588" y="589116"/>
            <a:ext cx="7291137" cy="830997"/>
          </a:xfrm>
          <a:prstGeom prst="rect">
            <a:avLst/>
          </a:prstGeom>
          <a:noFill/>
        </p:spPr>
        <p:txBody>
          <a:bodyPr wrap="square" rtlCol="0">
            <a:spAutoFit/>
          </a:bodyPr>
          <a:lstStyle/>
          <a:p>
            <a:r>
              <a:rPr lang="en-US" sz="1600" dirty="0" smtClean="0">
                <a:latin typeface="Helvetica" pitchFamily="2" charset="0"/>
              </a:rPr>
              <a:t>All digital marketing campaigns needs to achieve set marketing goals which are generally derived from the business goals.</a:t>
            </a:r>
          </a:p>
          <a:p>
            <a:endParaRPr lang="en-US" sz="1600" dirty="0">
              <a:latin typeface="Helvetica" pitchFamily="2"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511261357"/>
              </p:ext>
            </p:extLst>
          </p:nvPr>
        </p:nvGraphicFramePr>
        <p:xfrm>
          <a:off x="1547814" y="1371600"/>
          <a:ext cx="6168683" cy="2635770"/>
        </p:xfrm>
        <a:graphic>
          <a:graphicData uri="http://schemas.openxmlformats.org/drawingml/2006/table">
            <a:tbl>
              <a:tblPr firstRow="1" bandRow="1">
                <a:tableStyleId>{5C22544A-7EE6-4342-B048-85BDC9FD1C3A}</a:tableStyleId>
              </a:tblPr>
              <a:tblGrid>
                <a:gridCol w="3094892">
                  <a:extLst>
                    <a:ext uri="{9D8B030D-6E8A-4147-A177-3AD203B41FA5}">
                      <a16:colId xmlns:a16="http://schemas.microsoft.com/office/drawing/2014/main" val="2009036918"/>
                    </a:ext>
                  </a:extLst>
                </a:gridCol>
                <a:gridCol w="3073791">
                  <a:extLst>
                    <a:ext uri="{9D8B030D-6E8A-4147-A177-3AD203B41FA5}">
                      <a16:colId xmlns:a16="http://schemas.microsoft.com/office/drawing/2014/main" val="2885968987"/>
                    </a:ext>
                  </a:extLst>
                </a:gridCol>
              </a:tblGrid>
              <a:tr h="485408">
                <a:tc>
                  <a:txBody>
                    <a:bodyPr/>
                    <a:lstStyle/>
                    <a:p>
                      <a:r>
                        <a:rPr lang="en-IN" sz="1100" dirty="0" smtClean="0">
                          <a:latin typeface="Helvetica" panose="020B0604020202020204" pitchFamily="34" charset="0"/>
                          <a:cs typeface="Helvetica" panose="020B0604020202020204" pitchFamily="34" charset="0"/>
                        </a:rPr>
                        <a:t>Marketing</a:t>
                      </a:r>
                      <a:r>
                        <a:rPr lang="en-IN" sz="1100" baseline="0" dirty="0" smtClean="0">
                          <a:latin typeface="Helvetica" panose="020B0604020202020204" pitchFamily="34" charset="0"/>
                          <a:cs typeface="Helvetica" panose="020B0604020202020204" pitchFamily="34" charset="0"/>
                        </a:rPr>
                        <a:t> Goals</a:t>
                      </a:r>
                      <a:endParaRPr lang="en-IN" sz="1100" dirty="0">
                        <a:latin typeface="Helvetica" panose="020B0604020202020204" pitchFamily="34" charset="0"/>
                        <a:cs typeface="Helvetica" panose="020B0604020202020204" pitchFamily="34" charset="0"/>
                      </a:endParaRPr>
                    </a:p>
                  </a:txBody>
                  <a:tcPr/>
                </a:tc>
                <a:tc>
                  <a:txBody>
                    <a:bodyPr/>
                    <a:lstStyle/>
                    <a:p>
                      <a:r>
                        <a:rPr lang="en-IN" sz="1100" dirty="0" smtClean="0">
                          <a:latin typeface="Helvetica" panose="020B0604020202020204" pitchFamily="34" charset="0"/>
                          <a:cs typeface="Helvetica" panose="020B0604020202020204" pitchFamily="34" charset="0"/>
                        </a:rPr>
                        <a:t>Business Goals</a:t>
                      </a:r>
                      <a:endParaRPr lang="en-IN" sz="11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2046868981"/>
                  </a:ext>
                </a:extLst>
              </a:tr>
              <a:tr h="267856">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0" i="0" u="none" strike="noStrike" kern="1200" cap="none" spc="0" normalizeH="0" baseline="0" noProof="0" dirty="0" smtClean="0">
                          <a:ln>
                            <a:noFill/>
                          </a:ln>
                          <a:solidFill>
                            <a:srgbClr val="414141"/>
                          </a:solidFill>
                          <a:effectLst/>
                          <a:uLnTx/>
                          <a:uFillTx/>
                          <a:latin typeface="Helvetica" panose="020B0604020202020204" pitchFamily="34" charset="0"/>
                          <a:ea typeface="+mn-ea"/>
                          <a:cs typeface="Helvetica" panose="020B0604020202020204" pitchFamily="34" charset="0"/>
                        </a:rPr>
                        <a:t>Reduce CPA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smtClean="0">
                          <a:latin typeface="Helvetica" panose="020B0604020202020204" pitchFamily="34" charset="0"/>
                          <a:cs typeface="Helvetica" panose="020B0604020202020204" pitchFamily="34" charset="0"/>
                        </a:rPr>
                        <a:t>Increase Revenue</a:t>
                      </a:r>
                    </a:p>
                  </a:txBody>
                  <a:tcPr/>
                </a:tc>
                <a:extLst>
                  <a:ext uri="{0D108BD9-81ED-4DB2-BD59-A6C34878D82A}">
                    <a16:rowId xmlns:a16="http://schemas.microsoft.com/office/drawing/2014/main" val="355269443"/>
                  </a:ext>
                </a:extLst>
              </a:tr>
              <a:tr h="358019">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0" i="0" u="none" strike="noStrike" kern="1200" cap="none" spc="0" normalizeH="0" baseline="0" noProof="0" dirty="0" smtClean="0">
                          <a:ln>
                            <a:noFill/>
                          </a:ln>
                          <a:solidFill>
                            <a:srgbClr val="414141"/>
                          </a:solidFill>
                          <a:effectLst/>
                          <a:uLnTx/>
                          <a:uFillTx/>
                          <a:latin typeface="Helvetica" panose="020B0604020202020204" pitchFamily="34" charset="0"/>
                          <a:ea typeface="+mn-ea"/>
                          <a:cs typeface="Helvetica" panose="020B0604020202020204" pitchFamily="34" charset="0"/>
                        </a:rPr>
                        <a:t>Improve ROI</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smtClean="0">
                          <a:latin typeface="Helvetica" panose="020B0604020202020204" pitchFamily="34" charset="0"/>
                          <a:cs typeface="Helvetica" panose="020B0604020202020204" pitchFamily="34" charset="0"/>
                        </a:rPr>
                        <a:t>Increase Profit Percentage</a:t>
                      </a:r>
                      <a:endParaRPr lang="en-US" sz="1100" dirty="0" smtClean="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1836831986"/>
                  </a:ext>
                </a:extLst>
              </a:tr>
              <a:tr h="250123">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IN" sz="1100" b="0" i="0" u="none" strike="noStrike" kern="1200" cap="none" spc="0" normalizeH="0" baseline="0" dirty="0" smtClean="0">
                          <a:ln>
                            <a:noFill/>
                          </a:ln>
                          <a:solidFill>
                            <a:srgbClr val="414141"/>
                          </a:solidFill>
                          <a:effectLst/>
                          <a:uLnTx/>
                          <a:uFillTx/>
                          <a:latin typeface="Helvetica" panose="020B0604020202020204" pitchFamily="34" charset="0"/>
                          <a:ea typeface="+mn-ea"/>
                          <a:cs typeface="Helvetica" panose="020B0604020202020204" pitchFamily="34" charset="0"/>
                        </a:rPr>
                        <a:t>Followers, Likes, Shares, Comments</a:t>
                      </a:r>
                    </a:p>
                  </a:txBody>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dirty="0" smtClean="0">
                          <a:latin typeface="Helvetica" panose="020B0604020202020204" pitchFamily="34" charset="0"/>
                          <a:cs typeface="Helvetica" panose="020B0604020202020204" pitchFamily="34" charset="0"/>
                        </a:rPr>
                        <a:t>New Customers</a:t>
                      </a:r>
                    </a:p>
                  </a:txBody>
                  <a:tcPr/>
                </a:tc>
                <a:extLst>
                  <a:ext uri="{0D108BD9-81ED-4DB2-BD59-A6C34878D82A}">
                    <a16:rowId xmlns:a16="http://schemas.microsoft.com/office/drawing/2014/main" val="3684725090"/>
                  </a:ext>
                </a:extLst>
              </a:tr>
              <a:tr h="267854">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IN" sz="1100" kern="1200" dirty="0" smtClean="0">
                          <a:solidFill>
                            <a:schemeClr val="dk1"/>
                          </a:solidFill>
                          <a:latin typeface="Helvetica" panose="020B0604020202020204" pitchFamily="34" charset="0"/>
                          <a:ea typeface="+mn-ea"/>
                          <a:cs typeface="Helvetica" panose="020B0604020202020204" pitchFamily="34" charset="0"/>
                        </a:rPr>
                        <a:t>Increase Organic Traffic</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IN" sz="1100" kern="1200" dirty="0">
                        <a:solidFill>
                          <a:schemeClr val="dk1"/>
                        </a:solidFill>
                        <a:latin typeface="Helvetica" panose="020B0604020202020204" pitchFamily="34" charset="0"/>
                        <a:ea typeface="+mn-ea"/>
                        <a:cs typeface="Helvetica" panose="020B060402020202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kern="1200" noProof="0" dirty="0" smtClean="0">
                          <a:solidFill>
                            <a:schemeClr val="dk1"/>
                          </a:solidFill>
                          <a:latin typeface="Helvetica" panose="020B0604020202020204" pitchFamily="34" charset="0"/>
                          <a:ea typeface="+mn-ea"/>
                          <a:cs typeface="Helvetica" panose="020B0604020202020204" pitchFamily="34" charset="0"/>
                        </a:rPr>
                        <a:t>Build Brand</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IN" sz="1100" kern="1200" dirty="0">
                        <a:solidFill>
                          <a:schemeClr val="dk1"/>
                        </a:solidFill>
                        <a:latin typeface="Helvetica" panose="020B0604020202020204" pitchFamily="34" charset="0"/>
                        <a:ea typeface="+mn-ea"/>
                        <a:cs typeface="Helvetica" panose="020B0604020202020204" pitchFamily="34" charset="0"/>
                      </a:endParaRPr>
                    </a:p>
                  </a:txBody>
                  <a:tcPr/>
                </a:tc>
                <a:extLst>
                  <a:ext uri="{0D108BD9-81ED-4DB2-BD59-A6C34878D82A}">
                    <a16:rowId xmlns:a16="http://schemas.microsoft.com/office/drawing/2014/main" val="238425103"/>
                  </a:ext>
                </a:extLst>
              </a:tr>
              <a:tr h="411967">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IN" sz="1100" kern="1200" dirty="0" smtClean="0">
                          <a:solidFill>
                            <a:schemeClr val="dk1"/>
                          </a:solidFill>
                          <a:latin typeface="Helvetica" panose="020B0604020202020204" pitchFamily="34" charset="0"/>
                          <a:ea typeface="+mn-ea"/>
                          <a:cs typeface="Helvetica" panose="020B0604020202020204" pitchFamily="34" charset="0"/>
                        </a:rPr>
                        <a:t>Lead Score</a:t>
                      </a:r>
                      <a:endParaRPr lang="en-IN" sz="1100" kern="1200" dirty="0">
                        <a:solidFill>
                          <a:schemeClr val="dk1"/>
                        </a:solidFill>
                        <a:latin typeface="Helvetica" panose="020B0604020202020204" pitchFamily="34" charset="0"/>
                        <a:ea typeface="+mn-ea"/>
                        <a:cs typeface="Helvetica" panose="020B060402020202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IN" sz="1100" kern="1200" dirty="0" smtClean="0">
                          <a:solidFill>
                            <a:schemeClr val="dk1"/>
                          </a:solidFill>
                          <a:latin typeface="Helvetica" panose="020B0604020202020204" pitchFamily="34" charset="0"/>
                          <a:ea typeface="+mn-ea"/>
                          <a:cs typeface="Helvetica" panose="020B0604020202020204" pitchFamily="34" charset="0"/>
                        </a:rPr>
                        <a:t>High Quality Pipeline</a:t>
                      </a:r>
                      <a:endParaRPr lang="en-IN" sz="1100" kern="1200" dirty="0">
                        <a:solidFill>
                          <a:schemeClr val="dk1"/>
                        </a:solidFill>
                        <a:latin typeface="Helvetica" panose="020B0604020202020204" pitchFamily="34" charset="0"/>
                        <a:ea typeface="+mn-ea"/>
                        <a:cs typeface="Helvetica" panose="020B0604020202020204" pitchFamily="34" charset="0"/>
                      </a:endParaRPr>
                    </a:p>
                  </a:txBody>
                  <a:tcPr/>
                </a:tc>
                <a:extLst>
                  <a:ext uri="{0D108BD9-81ED-4DB2-BD59-A6C34878D82A}">
                    <a16:rowId xmlns:a16="http://schemas.microsoft.com/office/drawing/2014/main" val="873402288"/>
                  </a:ext>
                </a:extLst>
              </a:tr>
              <a:tr h="358019">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IN" sz="1100" kern="1200" dirty="0" smtClean="0">
                          <a:solidFill>
                            <a:schemeClr val="dk1"/>
                          </a:solidFill>
                          <a:latin typeface="Helvetica" panose="020B0604020202020204" pitchFamily="34" charset="0"/>
                          <a:ea typeface="+mn-ea"/>
                          <a:cs typeface="Helvetica" panose="020B0604020202020204" pitchFamily="34" charset="0"/>
                        </a:rPr>
                        <a:t>Customer lifetime Value</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kern="1200" noProof="0" dirty="0">
                        <a:solidFill>
                          <a:schemeClr val="dk1"/>
                        </a:solidFill>
                        <a:latin typeface="Helvetica" panose="020B0604020202020204" pitchFamily="34" charset="0"/>
                        <a:ea typeface="+mn-ea"/>
                        <a:cs typeface="Helvetica" panose="020B060402020202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IN" sz="1100" kern="1200" dirty="0" smtClean="0">
                          <a:solidFill>
                            <a:schemeClr val="dk1"/>
                          </a:solidFill>
                          <a:latin typeface="Helvetica" panose="020B0604020202020204" pitchFamily="34" charset="0"/>
                          <a:ea typeface="+mn-ea"/>
                          <a:cs typeface="Helvetica" panose="020B0604020202020204" pitchFamily="34" charset="0"/>
                        </a:rPr>
                        <a:t>Repeat Business</a:t>
                      </a:r>
                      <a:endParaRPr lang="en-IN" sz="1100" kern="1200" dirty="0">
                        <a:solidFill>
                          <a:schemeClr val="dk1"/>
                        </a:solidFill>
                        <a:latin typeface="Helvetica" panose="020B0604020202020204" pitchFamily="34" charset="0"/>
                        <a:ea typeface="+mn-ea"/>
                        <a:cs typeface="Helvetica" panose="020B0604020202020204" pitchFamily="34" charset="0"/>
                      </a:endParaRPr>
                    </a:p>
                  </a:txBody>
                  <a:tcPr/>
                </a:tc>
                <a:extLst>
                  <a:ext uri="{0D108BD9-81ED-4DB2-BD59-A6C34878D82A}">
                    <a16:rowId xmlns:a16="http://schemas.microsoft.com/office/drawing/2014/main" val="160047754"/>
                  </a:ext>
                </a:extLst>
              </a:tr>
            </a:tbl>
          </a:graphicData>
        </a:graphic>
      </p:graphicFrame>
    </p:spTree>
    <p:extLst>
      <p:ext uri="{BB962C8B-B14F-4D97-AF65-F5344CB8AC3E}">
        <p14:creationId xmlns:p14="http://schemas.microsoft.com/office/powerpoint/2010/main" val="13749087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 Placeholder 1">
            <a:extLst>
              <a:ext uri="{FF2B5EF4-FFF2-40B4-BE49-F238E27FC236}">
                <a16:creationId xmlns:a16="http://schemas.microsoft.com/office/drawing/2014/main" id="{B6953946-55B7-344B-88DC-D5AAF80DE23F}"/>
              </a:ext>
            </a:extLst>
          </p:cNvPr>
          <p:cNvSpPr txBox="1">
            <a:spLocks/>
          </p:cNvSpPr>
          <p:nvPr/>
        </p:nvSpPr>
        <p:spPr>
          <a:xfrm>
            <a:off x="134470" y="393047"/>
            <a:ext cx="2091766" cy="481640"/>
          </a:xfrm>
          <a:prstGeom prst="rect">
            <a:avLst/>
          </a:prstGeom>
        </p:spPr>
        <p:txBody>
          <a:bodyPr/>
          <a:lstStyle>
            <a:lvl1pPr marL="342900" indent="-342900" algn="l" defTabSz="457200" rtl="0" eaLnBrk="1" latinLnBrk="0" hangingPunct="1">
              <a:spcBef>
                <a:spcPct val="20000"/>
              </a:spcBef>
              <a:buClr>
                <a:schemeClr val="accent2">
                  <a:lumMod val="75000"/>
                </a:schemeClr>
              </a:buClr>
              <a:buFont typeface="Arial"/>
              <a:buChar char="•"/>
              <a:defRPr sz="3200" b="0" i="0" kern="1200">
                <a:solidFill>
                  <a:schemeClr val="tx1">
                    <a:lumMod val="50000"/>
                  </a:schemeClr>
                </a:solidFill>
                <a:latin typeface="Helvetica Light"/>
                <a:ea typeface="+mn-ea"/>
                <a:cs typeface="Helvetica Light"/>
              </a:defRPr>
            </a:lvl1pPr>
            <a:lvl2pPr marL="742950" indent="-285750" algn="l" defTabSz="457200" rtl="0" eaLnBrk="1" latinLnBrk="0" hangingPunct="1">
              <a:spcBef>
                <a:spcPct val="20000"/>
              </a:spcBef>
              <a:buClr>
                <a:schemeClr val="accent2">
                  <a:lumMod val="75000"/>
                </a:schemeClr>
              </a:buClr>
              <a:buFont typeface="Arial" panose="020B0604020202020204" pitchFamily="34" charset="0"/>
              <a:buChar char="•"/>
              <a:defRPr sz="2400" b="0" i="0" kern="1200">
                <a:solidFill>
                  <a:schemeClr val="tx1">
                    <a:lumMod val="50000"/>
                  </a:schemeClr>
                </a:solidFill>
                <a:latin typeface="Helvetica Light"/>
                <a:ea typeface="+mn-ea"/>
                <a:cs typeface="Helvetica Light"/>
              </a:defRPr>
            </a:lvl2pPr>
            <a:lvl3pPr marL="1143000" indent="-228600" algn="l" defTabSz="457200" rtl="0" eaLnBrk="1" latinLnBrk="0" hangingPunct="1">
              <a:spcBef>
                <a:spcPct val="20000"/>
              </a:spcBef>
              <a:buClr>
                <a:schemeClr val="accent2">
                  <a:lumMod val="75000"/>
                </a:schemeClr>
              </a:buClr>
              <a:buFont typeface="Arial"/>
              <a:buChar char="•"/>
              <a:defRPr sz="2400" b="0" i="0" kern="1200">
                <a:solidFill>
                  <a:schemeClr val="tx1">
                    <a:lumMod val="50000"/>
                  </a:schemeClr>
                </a:solidFill>
                <a:latin typeface="Helvetica Light"/>
                <a:ea typeface="+mn-ea"/>
                <a:cs typeface="Helvetica Light"/>
              </a:defRPr>
            </a:lvl3pPr>
            <a:lvl4pPr marL="1600200" indent="-228600" algn="l" defTabSz="457200" rtl="0" eaLnBrk="1" latinLnBrk="0" hangingPunct="1">
              <a:spcBef>
                <a:spcPct val="20000"/>
              </a:spcBef>
              <a:buClr>
                <a:schemeClr val="accent2">
                  <a:lumMod val="75000"/>
                </a:schemeClr>
              </a:buClr>
              <a:buFont typeface="Arial" panose="020B0604020202020204" pitchFamily="34" charset="0"/>
              <a:buChar char="•"/>
              <a:defRPr sz="2000" b="0" i="0" kern="1200">
                <a:solidFill>
                  <a:schemeClr val="tx1">
                    <a:lumMod val="50000"/>
                  </a:schemeClr>
                </a:solidFill>
                <a:latin typeface="Helvetica Light"/>
                <a:ea typeface="+mn-ea"/>
                <a:cs typeface="Helvetica Light"/>
              </a:defRPr>
            </a:lvl4pPr>
            <a:lvl5pPr marL="2057400" indent="-228600" algn="l" defTabSz="457200" rtl="0" eaLnBrk="1" latinLnBrk="0" hangingPunct="1">
              <a:spcBef>
                <a:spcPct val="20000"/>
              </a:spcBef>
              <a:buClr>
                <a:schemeClr val="accent2">
                  <a:lumMod val="75000"/>
                </a:schemeClr>
              </a:buClr>
              <a:buFont typeface="Arial" panose="020B0604020202020204" pitchFamily="34" charset="0"/>
              <a:buChar char="•"/>
              <a:defRPr sz="2000" b="0" i="0" kern="1200">
                <a:solidFill>
                  <a:schemeClr val="tx1">
                    <a:lumMod val="50000"/>
                  </a:schemeClr>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2400" dirty="0">
                <a:solidFill>
                  <a:schemeClr val="bg1"/>
                </a:solidFill>
                <a:latin typeface="Cambria"/>
              </a:rPr>
              <a:t>Data</a:t>
            </a:r>
            <a:r>
              <a:rPr lang="en-US" dirty="0"/>
              <a:t> </a:t>
            </a:r>
            <a:r>
              <a:rPr lang="en-US" sz="2400" dirty="0">
                <a:solidFill>
                  <a:schemeClr val="bg1"/>
                </a:solidFill>
                <a:latin typeface="Cambria"/>
              </a:rPr>
              <a:t>Point</a:t>
            </a:r>
          </a:p>
        </p:txBody>
      </p:sp>
      <p:sp>
        <p:nvSpPr>
          <p:cNvPr id="7" name="TextBox 6">
            <a:extLst>
              <a:ext uri="{FF2B5EF4-FFF2-40B4-BE49-F238E27FC236}">
                <a16:creationId xmlns:a16="http://schemas.microsoft.com/office/drawing/2014/main" id="{38383081-176E-794F-9BC3-8078BD53CBB4}"/>
              </a:ext>
            </a:extLst>
          </p:cNvPr>
          <p:cNvSpPr txBox="1"/>
          <p:nvPr/>
        </p:nvSpPr>
        <p:spPr>
          <a:xfrm>
            <a:off x="2551176" y="393047"/>
            <a:ext cx="6501384" cy="461665"/>
          </a:xfrm>
          <a:prstGeom prst="rect">
            <a:avLst/>
          </a:prstGeom>
          <a:noFill/>
        </p:spPr>
        <p:txBody>
          <a:bodyPr wrap="square" rtlCol="0">
            <a:spAutoFit/>
          </a:bodyPr>
          <a:lstStyle/>
          <a:p>
            <a:pPr>
              <a:spcBef>
                <a:spcPct val="20000"/>
              </a:spcBef>
              <a:buClr>
                <a:schemeClr val="accent2">
                  <a:lumMod val="75000"/>
                </a:schemeClr>
              </a:buClr>
            </a:pPr>
            <a:r>
              <a:rPr lang="en-US" sz="2400" dirty="0">
                <a:solidFill>
                  <a:schemeClr val="tx1">
                    <a:lumMod val="50000"/>
                  </a:schemeClr>
                </a:solidFill>
                <a:latin typeface="Cambria"/>
              </a:rPr>
              <a:t>What Was the </a:t>
            </a:r>
            <a:r>
              <a:rPr lang="en-US" sz="2400" i="1" dirty="0">
                <a:solidFill>
                  <a:schemeClr val="tx1">
                    <a:lumMod val="50000"/>
                  </a:schemeClr>
                </a:solidFill>
                <a:latin typeface="Cambria"/>
              </a:rPr>
              <a:t>Most Important </a:t>
            </a:r>
            <a:r>
              <a:rPr lang="en-US" sz="2400" dirty="0">
                <a:solidFill>
                  <a:schemeClr val="tx1">
                    <a:lumMod val="50000"/>
                  </a:schemeClr>
                </a:solidFill>
                <a:latin typeface="Cambria"/>
              </a:rPr>
              <a:t>Data Point?</a:t>
            </a:r>
          </a:p>
        </p:txBody>
      </p:sp>
      <p:sp>
        <p:nvSpPr>
          <p:cNvPr id="8" name="TextBox 7">
            <a:extLst>
              <a:ext uri="{FF2B5EF4-FFF2-40B4-BE49-F238E27FC236}">
                <a16:creationId xmlns:a16="http://schemas.microsoft.com/office/drawing/2014/main" id="{00A52B5B-EA7F-DE4A-888F-8541748B630B}"/>
              </a:ext>
            </a:extLst>
          </p:cNvPr>
          <p:cNvSpPr txBox="1"/>
          <p:nvPr/>
        </p:nvSpPr>
        <p:spPr>
          <a:xfrm>
            <a:off x="556679" y="1509765"/>
            <a:ext cx="3193555" cy="2646878"/>
          </a:xfrm>
          <a:prstGeom prst="rect">
            <a:avLst/>
          </a:prstGeom>
          <a:noFill/>
        </p:spPr>
        <p:txBody>
          <a:bodyPr wrap="square" rtlCol="0">
            <a:spAutoFit/>
          </a:bodyPr>
          <a:lstStyle/>
          <a:p>
            <a:pPr algn="ctr"/>
            <a:r>
              <a:rPr lang="en-US" sz="16600" b="1" dirty="0">
                <a:latin typeface="Arial"/>
                <a:cs typeface="Arial"/>
              </a:rPr>
              <a:t>4x</a:t>
            </a:r>
          </a:p>
        </p:txBody>
      </p:sp>
      <p:pic>
        <p:nvPicPr>
          <p:cNvPr id="10" name="Picture 9">
            <a:extLst>
              <a:ext uri="{FF2B5EF4-FFF2-40B4-BE49-F238E27FC236}">
                <a16:creationId xmlns:a16="http://schemas.microsoft.com/office/drawing/2014/main" id="{AA19A64B-11A7-A74C-B702-A6B27E25A906}"/>
              </a:ext>
            </a:extLst>
          </p:cNvPr>
          <p:cNvPicPr>
            <a:picLocks noChangeAspect="1"/>
          </p:cNvPicPr>
          <p:nvPr/>
        </p:nvPicPr>
        <p:blipFill>
          <a:blip r:embed="rId3"/>
          <a:stretch>
            <a:fillRect/>
          </a:stretch>
        </p:blipFill>
        <p:spPr>
          <a:xfrm>
            <a:off x="5239959" y="1509765"/>
            <a:ext cx="3193554" cy="2713956"/>
          </a:xfrm>
          <a:prstGeom prst="rect">
            <a:avLst/>
          </a:prstGeom>
        </p:spPr>
      </p:pic>
      <p:sp>
        <p:nvSpPr>
          <p:cNvPr id="2" name="Rectangle 1"/>
          <p:cNvSpPr/>
          <p:nvPr/>
        </p:nvSpPr>
        <p:spPr>
          <a:xfrm>
            <a:off x="917768" y="3971977"/>
            <a:ext cx="5682966" cy="1107996"/>
          </a:xfrm>
          <a:prstGeom prst="rect">
            <a:avLst/>
          </a:prstGeom>
        </p:spPr>
        <p:txBody>
          <a:bodyPr wrap="none">
            <a:spAutoFit/>
          </a:bodyPr>
          <a:lstStyle/>
          <a:p>
            <a:pPr lvl="0">
              <a:defRPr/>
            </a:pPr>
            <a:r>
              <a:rPr lang="en-IN" b="1" i="1" u="sng" dirty="0" smtClean="0">
                <a:solidFill>
                  <a:schemeClr val="dk1"/>
                </a:solidFill>
                <a:latin typeface="Helvetica" panose="020B0604020202020204" pitchFamily="34" charset="0"/>
                <a:cs typeface="Helvetica" panose="020B0604020202020204" pitchFamily="34" charset="0"/>
              </a:rPr>
              <a:t>Customer </a:t>
            </a:r>
            <a:r>
              <a:rPr lang="en-IN" b="1" i="1" u="sng" dirty="0">
                <a:solidFill>
                  <a:schemeClr val="dk1"/>
                </a:solidFill>
                <a:latin typeface="Helvetica" panose="020B0604020202020204" pitchFamily="34" charset="0"/>
                <a:cs typeface="Helvetica" panose="020B0604020202020204" pitchFamily="34" charset="0"/>
              </a:rPr>
              <a:t>lifetime </a:t>
            </a:r>
            <a:r>
              <a:rPr lang="en-IN" b="1" i="1" u="sng" dirty="0" smtClean="0">
                <a:solidFill>
                  <a:schemeClr val="dk1"/>
                </a:solidFill>
                <a:latin typeface="Helvetica" panose="020B0604020202020204" pitchFamily="34" charset="0"/>
                <a:cs typeface="Helvetica" panose="020B0604020202020204" pitchFamily="34" charset="0"/>
              </a:rPr>
              <a:t>Value </a:t>
            </a:r>
          </a:p>
          <a:p>
            <a:pPr lvl="0">
              <a:defRPr/>
            </a:pPr>
            <a:r>
              <a:rPr lang="en-IN" sz="1600" dirty="0" smtClean="0">
                <a:solidFill>
                  <a:schemeClr val="dk1"/>
                </a:solidFill>
                <a:latin typeface="Helvetica" panose="020B0604020202020204" pitchFamily="34" charset="0"/>
                <a:cs typeface="Helvetica" panose="020B0604020202020204" pitchFamily="34" charset="0"/>
              </a:rPr>
              <a:t>If your digital marketing strategies are focused on </a:t>
            </a:r>
          </a:p>
          <a:p>
            <a:pPr lvl="0">
              <a:defRPr/>
            </a:pPr>
            <a:r>
              <a:rPr lang="en-IN" sz="1600" dirty="0" smtClean="0">
                <a:solidFill>
                  <a:schemeClr val="dk1"/>
                </a:solidFill>
                <a:latin typeface="Helvetica" panose="020B0604020202020204" pitchFamily="34" charset="0"/>
                <a:cs typeface="Helvetica" panose="020B0604020202020204" pitchFamily="34" charset="0"/>
              </a:rPr>
              <a:t>increasing your customer lifetime value i.e. repeat business, </a:t>
            </a:r>
          </a:p>
          <a:p>
            <a:pPr lvl="0">
              <a:defRPr/>
            </a:pPr>
            <a:r>
              <a:rPr lang="en-IN" sz="1600" dirty="0" smtClean="0">
                <a:solidFill>
                  <a:schemeClr val="dk1"/>
                </a:solidFill>
                <a:latin typeface="Helvetica" panose="020B0604020202020204" pitchFamily="34" charset="0"/>
                <a:cs typeface="Helvetica" panose="020B0604020202020204" pitchFamily="34" charset="0"/>
              </a:rPr>
              <a:t>it automatically sets you up for continuous growth.</a:t>
            </a:r>
            <a:endParaRPr lang="en-IN" sz="1600" dirty="0">
              <a:solidFill>
                <a:schemeClr val="dk1"/>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6652131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normAutofit fontScale="92500" lnSpcReduction="20000"/>
          </a:bodyPr>
          <a:lstStyle/>
          <a:p>
            <a:r>
              <a:rPr lang="en-US" dirty="0" smtClean="0"/>
              <a:t>CREATING YOUR DIGITAL MARKETING STRATEGY</a:t>
            </a:r>
            <a:endParaRPr lang="en-US" dirty="0"/>
          </a:p>
        </p:txBody>
      </p:sp>
      <p:sp>
        <p:nvSpPr>
          <p:cNvPr id="3" name="Text Placeholder 2"/>
          <p:cNvSpPr>
            <a:spLocks noGrp="1"/>
          </p:cNvSpPr>
          <p:nvPr>
            <p:ph type="body" sz="quarter" idx="16"/>
          </p:nvPr>
        </p:nvSpPr>
        <p:spPr/>
        <p:txBody>
          <a:bodyPr>
            <a:normAutofit lnSpcReduction="10000"/>
          </a:bodyPr>
          <a:lstStyle/>
          <a:p>
            <a:r>
              <a:rPr lang="en-US" dirty="0"/>
              <a:t>PART </a:t>
            </a:r>
            <a:r>
              <a:rPr lang="en-US" dirty="0" smtClean="0"/>
              <a:t>SIX</a:t>
            </a:r>
            <a:endParaRPr lang="en-US" dirty="0"/>
          </a:p>
        </p:txBody>
      </p:sp>
    </p:spTree>
    <p:extLst>
      <p:ext uri="{BB962C8B-B14F-4D97-AF65-F5344CB8AC3E}">
        <p14:creationId xmlns:p14="http://schemas.microsoft.com/office/powerpoint/2010/main" val="1331099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45399" y="207620"/>
            <a:ext cx="7336750" cy="522387"/>
          </a:xfrm>
          <a:prstGeom prst="rect">
            <a:avLst/>
          </a:prstGeom>
          <a:noFill/>
        </p:spPr>
        <p:txBody>
          <a:bodyPr wrap="square" rtlCol="0">
            <a:spAutoFit/>
          </a:bodyPr>
          <a:lstStyle/>
          <a:p>
            <a:pPr>
              <a:lnSpc>
                <a:spcPct val="130000"/>
              </a:lnSpc>
            </a:pPr>
            <a:r>
              <a:rPr lang="en-US" sz="2400" dirty="0" smtClean="0">
                <a:solidFill>
                  <a:schemeClr val="tx1">
                    <a:lumMod val="75000"/>
                  </a:schemeClr>
                </a:solidFill>
                <a:latin typeface="Cambria"/>
                <a:cs typeface="Cambria"/>
              </a:rPr>
              <a:t>TABLE OF CONTENT</a:t>
            </a:r>
            <a:endParaRPr lang="en-US" sz="2400" dirty="0">
              <a:solidFill>
                <a:schemeClr val="tx1">
                  <a:lumMod val="75000"/>
                </a:schemeClr>
              </a:solidFill>
              <a:latin typeface="Cambria"/>
              <a:cs typeface="Cambria"/>
            </a:endParaRPr>
          </a:p>
        </p:txBody>
      </p:sp>
      <p:sp>
        <p:nvSpPr>
          <p:cNvPr id="4" name="Text Placeholder 1"/>
          <p:cNvSpPr txBox="1">
            <a:spLocks/>
          </p:cNvSpPr>
          <p:nvPr/>
        </p:nvSpPr>
        <p:spPr>
          <a:xfrm>
            <a:off x="930134" y="877009"/>
            <a:ext cx="7556454" cy="4060757"/>
          </a:xfrm>
          <a:prstGeom prst="rect">
            <a:avLst/>
          </a:prstGeom>
          <a:noFill/>
        </p:spPr>
        <p:txBody>
          <a:bodyPr>
            <a:noAutofit/>
          </a:bodyPr>
          <a:lstStyle>
            <a:lvl1pPr marL="342900" indent="-342900" algn="l" defTabSz="457200" rtl="0" eaLnBrk="1" latinLnBrk="0" hangingPunct="1">
              <a:spcBef>
                <a:spcPct val="20000"/>
              </a:spcBef>
              <a:buClr>
                <a:srgbClr val="E5425D"/>
              </a:buClr>
              <a:buFont typeface="Arial"/>
              <a:buChar char="•"/>
              <a:defRPr sz="3200" b="0" i="0" kern="1200">
                <a:solidFill>
                  <a:schemeClr val="tx1">
                    <a:lumMod val="50000"/>
                  </a:schemeClr>
                </a:solidFill>
                <a:latin typeface="Baskerville"/>
                <a:ea typeface="+mn-ea"/>
                <a:cs typeface="Verdana"/>
              </a:defRPr>
            </a:lvl1pPr>
            <a:lvl2pPr marL="742950" indent="-285750" algn="l" defTabSz="457200" rtl="0" eaLnBrk="1" latinLnBrk="0" hangingPunct="1">
              <a:spcBef>
                <a:spcPct val="20000"/>
              </a:spcBef>
              <a:buClr>
                <a:srgbClr val="E5425D"/>
              </a:buClr>
              <a:buFont typeface="Arial" panose="020B0604020202020204" pitchFamily="34" charset="0"/>
              <a:buChar char="•"/>
              <a:defRPr sz="2400" b="0" i="0" kern="1200">
                <a:solidFill>
                  <a:schemeClr val="tx1">
                    <a:lumMod val="50000"/>
                  </a:schemeClr>
                </a:solidFill>
                <a:latin typeface="Baskerville"/>
                <a:ea typeface="+mn-ea"/>
                <a:cs typeface="Verdana"/>
              </a:defRPr>
            </a:lvl2pPr>
            <a:lvl3pPr marL="1143000" indent="-228600" algn="l" defTabSz="457200" rtl="0" eaLnBrk="1" latinLnBrk="0" hangingPunct="1">
              <a:spcBef>
                <a:spcPct val="20000"/>
              </a:spcBef>
              <a:buClr>
                <a:srgbClr val="E5425D"/>
              </a:buClr>
              <a:buFont typeface="Arial"/>
              <a:buChar char="•"/>
              <a:defRPr sz="2400" b="0" i="0" kern="1200">
                <a:solidFill>
                  <a:schemeClr val="tx1">
                    <a:lumMod val="50000"/>
                  </a:schemeClr>
                </a:solidFill>
                <a:latin typeface="Baskerville"/>
                <a:ea typeface="+mn-ea"/>
                <a:cs typeface="Verdana"/>
              </a:defRPr>
            </a:lvl3pPr>
            <a:lvl4pPr marL="1600200" indent="-228600" algn="l" defTabSz="457200" rtl="0" eaLnBrk="1" latinLnBrk="0" hangingPunct="1">
              <a:spcBef>
                <a:spcPct val="20000"/>
              </a:spcBef>
              <a:buClr>
                <a:srgbClr val="E5425D"/>
              </a:buClr>
              <a:buFont typeface="Arial" panose="020B0604020202020204" pitchFamily="34" charset="0"/>
              <a:buChar char="•"/>
              <a:defRPr sz="2000" b="0" i="0" kern="1200">
                <a:solidFill>
                  <a:schemeClr val="tx1">
                    <a:lumMod val="50000"/>
                  </a:schemeClr>
                </a:solidFill>
                <a:latin typeface="Baskerville"/>
                <a:ea typeface="+mn-ea"/>
                <a:cs typeface="Verdana"/>
              </a:defRPr>
            </a:lvl4pPr>
            <a:lvl5pPr marL="2057400" indent="-228600" algn="l" defTabSz="457200" rtl="0" eaLnBrk="1" latinLnBrk="0" hangingPunct="1">
              <a:spcBef>
                <a:spcPct val="20000"/>
              </a:spcBef>
              <a:buClr>
                <a:srgbClr val="E5425D"/>
              </a:buClr>
              <a:buFont typeface="Arial" panose="020B0604020202020204" pitchFamily="34" charset="0"/>
              <a:buChar char="•"/>
              <a:defRPr sz="2000" b="0" i="0" kern="1200">
                <a:solidFill>
                  <a:schemeClr val="tx1">
                    <a:lumMod val="50000"/>
                  </a:schemeClr>
                </a:solidFill>
                <a:latin typeface="Baskerville"/>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b="1" dirty="0">
                <a:latin typeface="Cambria"/>
                <a:cs typeface="Cambria"/>
              </a:rPr>
              <a:t>Step 1: </a:t>
            </a:r>
            <a:r>
              <a:rPr lang="en-US" sz="1600" dirty="0">
                <a:latin typeface="Cambria"/>
                <a:cs typeface="Cambria"/>
              </a:rPr>
              <a:t>Understand Your </a:t>
            </a:r>
            <a:r>
              <a:rPr lang="en-US" sz="1600" dirty="0" smtClean="0">
                <a:latin typeface="Cambria"/>
                <a:cs typeface="Cambria"/>
              </a:rPr>
              <a:t>Industry</a:t>
            </a:r>
            <a:br>
              <a:rPr lang="en-US" sz="1600" dirty="0" smtClean="0">
                <a:latin typeface="Cambria"/>
                <a:cs typeface="Cambria"/>
              </a:rPr>
            </a:br>
            <a:endParaRPr lang="en-US" sz="1600" dirty="0" smtClean="0">
              <a:latin typeface="Cambria"/>
              <a:cs typeface="Cambria"/>
            </a:endParaRPr>
          </a:p>
          <a:p>
            <a:pPr marL="0" indent="0">
              <a:buNone/>
            </a:pPr>
            <a:r>
              <a:rPr lang="en-US" sz="1600" b="1" dirty="0" smtClean="0">
                <a:latin typeface="Cambria"/>
                <a:cs typeface="Cambria"/>
              </a:rPr>
              <a:t>Step </a:t>
            </a:r>
            <a:r>
              <a:rPr lang="en-US" sz="1600" b="1" dirty="0">
                <a:latin typeface="Cambria"/>
                <a:cs typeface="Cambria"/>
              </a:rPr>
              <a:t>2: </a:t>
            </a:r>
            <a:r>
              <a:rPr lang="en-US" sz="1600" dirty="0">
                <a:latin typeface="Cambria"/>
                <a:cs typeface="Cambria"/>
              </a:rPr>
              <a:t>Understand Your Competition </a:t>
            </a:r>
            <a:endParaRPr lang="en-US" sz="1600" dirty="0" smtClean="0">
              <a:latin typeface="Cambria"/>
              <a:cs typeface="Cambria"/>
            </a:endParaRPr>
          </a:p>
          <a:p>
            <a:pPr marL="0" indent="0">
              <a:buNone/>
            </a:pPr>
            <a:r>
              <a:rPr lang="en-US" sz="1600" b="1" dirty="0" smtClean="0">
                <a:latin typeface="Cambria"/>
                <a:cs typeface="Cambria"/>
              </a:rPr>
              <a:t/>
            </a:r>
            <a:br>
              <a:rPr lang="en-US" sz="1600" b="1" dirty="0" smtClean="0">
                <a:latin typeface="Cambria"/>
                <a:cs typeface="Cambria"/>
              </a:rPr>
            </a:br>
            <a:r>
              <a:rPr lang="en-US" sz="1600" b="1" dirty="0" smtClean="0">
                <a:latin typeface="Cambria"/>
                <a:cs typeface="Cambria"/>
              </a:rPr>
              <a:t>Step </a:t>
            </a:r>
            <a:r>
              <a:rPr lang="en-US" sz="1600" b="1" dirty="0">
                <a:latin typeface="Cambria"/>
                <a:cs typeface="Cambria"/>
              </a:rPr>
              <a:t>3: </a:t>
            </a:r>
            <a:r>
              <a:rPr lang="en-US" sz="1600" dirty="0">
                <a:latin typeface="Cambria"/>
                <a:cs typeface="Cambria"/>
              </a:rPr>
              <a:t>Understand Your Buyers </a:t>
            </a:r>
            <a:endParaRPr lang="en-US" sz="1600" dirty="0" smtClean="0">
              <a:latin typeface="Cambria"/>
              <a:cs typeface="Cambria"/>
            </a:endParaRPr>
          </a:p>
          <a:p>
            <a:pPr marL="0" indent="0">
              <a:buNone/>
            </a:pPr>
            <a:endParaRPr lang="en-US" sz="1600" b="1" dirty="0" smtClean="0">
              <a:latin typeface="Cambria"/>
              <a:cs typeface="Cambria"/>
            </a:endParaRPr>
          </a:p>
          <a:p>
            <a:pPr marL="0" indent="0">
              <a:buNone/>
            </a:pPr>
            <a:r>
              <a:rPr lang="en-US" sz="1600" b="1" dirty="0" smtClean="0">
                <a:latin typeface="Cambria"/>
                <a:cs typeface="Cambria"/>
              </a:rPr>
              <a:t>Step </a:t>
            </a:r>
            <a:r>
              <a:rPr lang="en-US" sz="1600" b="1" dirty="0">
                <a:latin typeface="Cambria"/>
                <a:cs typeface="Cambria"/>
              </a:rPr>
              <a:t>4: </a:t>
            </a:r>
            <a:r>
              <a:rPr lang="en-US" sz="1600" dirty="0" smtClean="0">
                <a:latin typeface="Cambria"/>
                <a:cs typeface="Cambria"/>
              </a:rPr>
              <a:t>Understand the Digital Channels that will work for you</a:t>
            </a:r>
          </a:p>
          <a:p>
            <a:pPr marL="0" indent="0">
              <a:buNone/>
            </a:pPr>
            <a:endParaRPr lang="en-US" sz="1600" b="1" dirty="0" smtClean="0">
              <a:latin typeface="Cambria"/>
              <a:cs typeface="Cambria"/>
            </a:endParaRPr>
          </a:p>
          <a:p>
            <a:pPr marL="0" indent="0">
              <a:buNone/>
            </a:pPr>
            <a:r>
              <a:rPr lang="en-US" sz="1600" b="1" dirty="0" smtClean="0">
                <a:latin typeface="Cambria"/>
                <a:cs typeface="Cambria"/>
              </a:rPr>
              <a:t>Step 6: </a:t>
            </a:r>
            <a:r>
              <a:rPr lang="en-US" sz="1600" dirty="0" smtClean="0">
                <a:latin typeface="Cambria"/>
                <a:cs typeface="Cambria"/>
              </a:rPr>
              <a:t>Understanding Marketing Metrics &amp; Goals</a:t>
            </a:r>
          </a:p>
          <a:p>
            <a:pPr marL="0" indent="0">
              <a:buNone/>
            </a:pPr>
            <a:r>
              <a:rPr lang="en-US" sz="1600" b="1" dirty="0" smtClean="0">
                <a:latin typeface="Cambria"/>
                <a:cs typeface="Cambria"/>
              </a:rPr>
              <a:t/>
            </a:r>
            <a:br>
              <a:rPr lang="en-US" sz="1600" b="1" dirty="0" smtClean="0">
                <a:latin typeface="Cambria"/>
                <a:cs typeface="Cambria"/>
              </a:rPr>
            </a:br>
            <a:r>
              <a:rPr lang="en-US" sz="1600" b="1" dirty="0" smtClean="0">
                <a:latin typeface="Cambria"/>
                <a:cs typeface="Cambria"/>
              </a:rPr>
              <a:t>Step 5</a:t>
            </a:r>
            <a:r>
              <a:rPr lang="en-US" sz="1600" b="1" dirty="0">
                <a:latin typeface="Cambria"/>
                <a:cs typeface="Cambria"/>
              </a:rPr>
              <a:t>: </a:t>
            </a:r>
            <a:r>
              <a:rPr lang="en-US" sz="1600" dirty="0" smtClean="0">
                <a:latin typeface="Cambria"/>
                <a:cs typeface="Cambria"/>
              </a:rPr>
              <a:t>Create Digital Marketing Strategy – the 5D’s</a:t>
            </a:r>
            <a:endParaRPr lang="en-US" sz="1600" dirty="0">
              <a:latin typeface="Cambria"/>
              <a:cs typeface="Cambria"/>
            </a:endParaRPr>
          </a:p>
          <a:p>
            <a:pPr marL="0" indent="0">
              <a:lnSpc>
                <a:spcPct val="110000"/>
              </a:lnSpc>
              <a:buNone/>
            </a:pPr>
            <a:endParaRPr lang="en-US" sz="1400" dirty="0">
              <a:latin typeface="Cambria"/>
              <a:cs typeface="Cambria"/>
            </a:endParaRPr>
          </a:p>
          <a:p>
            <a:pPr marL="0" indent="0">
              <a:lnSpc>
                <a:spcPct val="110000"/>
              </a:lnSpc>
              <a:buNone/>
            </a:pPr>
            <a:endParaRPr lang="en-US" sz="1400" dirty="0">
              <a:latin typeface="Cambria"/>
              <a:cs typeface="Cambria"/>
            </a:endParaRPr>
          </a:p>
          <a:p>
            <a:pPr marL="0" indent="0">
              <a:lnSpc>
                <a:spcPct val="110000"/>
              </a:lnSpc>
              <a:buNone/>
            </a:pPr>
            <a:endParaRPr lang="en-US" sz="1400" dirty="0">
              <a:latin typeface="Cambria"/>
              <a:cs typeface="Cambria"/>
            </a:endParaRPr>
          </a:p>
        </p:txBody>
      </p:sp>
      <p:sp>
        <p:nvSpPr>
          <p:cNvPr id="5" name="Rectangle 4"/>
          <p:cNvSpPr/>
          <p:nvPr/>
        </p:nvSpPr>
        <p:spPr>
          <a:xfrm>
            <a:off x="0" y="0"/>
            <a:ext cx="654288" cy="5143500"/>
          </a:xfrm>
          <a:prstGeom prst="rect">
            <a:avLst/>
          </a:prstGeom>
          <a:solidFill>
            <a:srgbClr val="1B365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166695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0" y="4620989"/>
            <a:ext cx="9143999" cy="537452"/>
          </a:xfrm>
          <a:solidFill>
            <a:srgbClr val="1B3651">
              <a:alpha val="89000"/>
            </a:srgbClr>
          </a:solidFill>
          <a:ln>
            <a:noFill/>
          </a:ln>
        </p:spPr>
        <p:txBody>
          <a:bodyPr>
            <a:normAutofit fontScale="62500" lnSpcReduction="20000"/>
          </a:bodyPr>
          <a:lstStyle/>
          <a:p>
            <a:endParaRPr lang="en-US" dirty="0"/>
          </a:p>
          <a:p>
            <a:r>
              <a:rPr lang="en-US" dirty="0" smtClean="0"/>
              <a:t>Digital Marketing Strategy</a:t>
            </a:r>
            <a:endParaRPr lang="en-US" dirty="0"/>
          </a:p>
        </p:txBody>
      </p:sp>
      <p:sp>
        <p:nvSpPr>
          <p:cNvPr id="4" name="TextBox 3">
            <a:extLst>
              <a:ext uri="{FF2B5EF4-FFF2-40B4-BE49-F238E27FC236}">
                <a16:creationId xmlns:a16="http://schemas.microsoft.com/office/drawing/2014/main" id="{EABF2097-5D54-2447-899D-6891F914E082}"/>
              </a:ext>
            </a:extLst>
          </p:cNvPr>
          <p:cNvSpPr txBox="1"/>
          <p:nvPr/>
        </p:nvSpPr>
        <p:spPr>
          <a:xfrm>
            <a:off x="986588" y="589116"/>
            <a:ext cx="7291137" cy="3293209"/>
          </a:xfrm>
          <a:prstGeom prst="rect">
            <a:avLst/>
          </a:prstGeom>
          <a:noFill/>
        </p:spPr>
        <p:txBody>
          <a:bodyPr wrap="square" rtlCol="0">
            <a:spAutoFit/>
          </a:bodyPr>
          <a:lstStyle/>
          <a:p>
            <a:r>
              <a:rPr lang="en-US" sz="1600" dirty="0">
                <a:latin typeface="Helvetica" pitchFamily="2" charset="0"/>
              </a:rPr>
              <a:t>Every Digital marketing Strategy Comprises of the below 5D’s:</a:t>
            </a:r>
          </a:p>
          <a:p>
            <a:endParaRPr lang="en-US" sz="1600" dirty="0">
              <a:latin typeface="Helvetica" pitchFamily="2" charset="0"/>
            </a:endParaRPr>
          </a:p>
          <a:p>
            <a:pPr marL="342900" indent="-342900">
              <a:buFont typeface="+mj-lt"/>
              <a:buAutoNum type="arabicPeriod"/>
            </a:pPr>
            <a:r>
              <a:rPr lang="en-US" sz="1600" dirty="0">
                <a:latin typeface="Helvetica" pitchFamily="2" charset="0"/>
              </a:rPr>
              <a:t>Digital </a:t>
            </a:r>
            <a:r>
              <a:rPr lang="en-US" sz="1600" dirty="0" smtClean="0">
                <a:latin typeface="Helvetica" pitchFamily="2" charset="0"/>
              </a:rPr>
              <a:t>Technology</a:t>
            </a:r>
            <a:endParaRPr lang="en-US" sz="1600" dirty="0">
              <a:latin typeface="Helvetica" pitchFamily="2" charset="0"/>
            </a:endParaRPr>
          </a:p>
          <a:p>
            <a:pPr marL="342900" indent="-342900">
              <a:buFont typeface="+mj-lt"/>
              <a:buAutoNum type="arabicPeriod"/>
            </a:pPr>
            <a:r>
              <a:rPr lang="en-US" sz="1600" dirty="0">
                <a:latin typeface="Helvetica" pitchFamily="2" charset="0"/>
              </a:rPr>
              <a:t>Digital </a:t>
            </a:r>
            <a:r>
              <a:rPr lang="en-US" sz="1600" dirty="0" smtClean="0">
                <a:latin typeface="Helvetica" pitchFamily="2" charset="0"/>
              </a:rPr>
              <a:t>Data</a:t>
            </a:r>
            <a:endParaRPr lang="en-US" sz="1600" dirty="0">
              <a:latin typeface="Helvetica" pitchFamily="2" charset="0"/>
            </a:endParaRPr>
          </a:p>
          <a:p>
            <a:pPr marL="342900" indent="-342900">
              <a:buFont typeface="+mj-lt"/>
              <a:buAutoNum type="arabicPeriod"/>
            </a:pPr>
            <a:r>
              <a:rPr lang="en-US" sz="1600" dirty="0">
                <a:latin typeface="Helvetica" pitchFamily="2" charset="0"/>
              </a:rPr>
              <a:t>Digital </a:t>
            </a:r>
            <a:r>
              <a:rPr lang="en-US" sz="1600" dirty="0" smtClean="0">
                <a:latin typeface="Helvetica" pitchFamily="2" charset="0"/>
              </a:rPr>
              <a:t>Channels</a:t>
            </a:r>
            <a:endParaRPr lang="en-US" sz="1600" dirty="0">
              <a:latin typeface="Helvetica" pitchFamily="2" charset="0"/>
            </a:endParaRPr>
          </a:p>
          <a:p>
            <a:pPr marL="342900" indent="-342900">
              <a:buFont typeface="+mj-lt"/>
              <a:buAutoNum type="arabicPeriod"/>
            </a:pPr>
            <a:r>
              <a:rPr lang="en-US" sz="1600" dirty="0">
                <a:latin typeface="Helvetica" pitchFamily="2" charset="0"/>
              </a:rPr>
              <a:t>Digital </a:t>
            </a:r>
            <a:r>
              <a:rPr lang="en-US" sz="1600" dirty="0" smtClean="0">
                <a:latin typeface="Helvetica" pitchFamily="2" charset="0"/>
              </a:rPr>
              <a:t>Metrics</a:t>
            </a:r>
          </a:p>
          <a:p>
            <a:pPr marL="342900" indent="-342900">
              <a:buFont typeface="+mj-lt"/>
              <a:buAutoNum type="arabicPeriod"/>
            </a:pPr>
            <a:r>
              <a:rPr lang="en-US" sz="1600" dirty="0" smtClean="0">
                <a:latin typeface="Helvetica" pitchFamily="2" charset="0"/>
              </a:rPr>
              <a:t>Digital Devices</a:t>
            </a:r>
          </a:p>
          <a:p>
            <a:pPr marL="342900" indent="-342900">
              <a:buFont typeface="+mj-lt"/>
              <a:buAutoNum type="arabicPeriod"/>
            </a:pPr>
            <a:endParaRPr lang="en-US" sz="1600" dirty="0">
              <a:latin typeface="Helvetica" pitchFamily="2" charset="0"/>
            </a:endParaRPr>
          </a:p>
          <a:p>
            <a:pPr marL="342900" indent="-342900">
              <a:buFont typeface="+mj-lt"/>
              <a:buAutoNum type="arabicPeriod"/>
            </a:pPr>
            <a:endParaRPr lang="en-US" sz="1600" dirty="0" smtClean="0">
              <a:latin typeface="Helvetica" pitchFamily="2" charset="0"/>
            </a:endParaRPr>
          </a:p>
          <a:p>
            <a:r>
              <a:rPr lang="en-US" sz="1600" dirty="0" smtClean="0">
                <a:latin typeface="Helvetica" pitchFamily="2" charset="0"/>
              </a:rPr>
              <a:t>Let’s understand what each of these means and how together they build a digital marketing strategy that will improve your digital presence and boost conversions </a:t>
            </a:r>
            <a:endParaRPr lang="en-US" sz="1600" dirty="0">
              <a:latin typeface="Helvetica" pitchFamily="2" charset="0"/>
            </a:endParaRPr>
          </a:p>
          <a:p>
            <a:endParaRPr lang="en-US" sz="1600" dirty="0">
              <a:latin typeface="Helvetica" pitchFamily="2" charset="0"/>
            </a:endParaRPr>
          </a:p>
        </p:txBody>
      </p:sp>
    </p:spTree>
    <p:extLst>
      <p:ext uri="{BB962C8B-B14F-4D97-AF65-F5344CB8AC3E}">
        <p14:creationId xmlns:p14="http://schemas.microsoft.com/office/powerpoint/2010/main" val="19262126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0" y="4620989"/>
            <a:ext cx="9143999" cy="537452"/>
          </a:xfrm>
          <a:solidFill>
            <a:srgbClr val="1B3651">
              <a:alpha val="89000"/>
            </a:srgbClr>
          </a:solidFill>
          <a:ln>
            <a:noFill/>
          </a:ln>
        </p:spPr>
        <p:txBody>
          <a:bodyPr>
            <a:normAutofit fontScale="62500" lnSpcReduction="20000"/>
          </a:bodyPr>
          <a:lstStyle/>
          <a:p>
            <a:endParaRPr lang="en-US" dirty="0"/>
          </a:p>
          <a:p>
            <a:r>
              <a:rPr lang="en-US" dirty="0"/>
              <a:t>Digital Marketing Strategy</a:t>
            </a:r>
            <a:endParaRPr lang="en-US" dirty="0"/>
          </a:p>
        </p:txBody>
      </p:sp>
      <p:sp>
        <p:nvSpPr>
          <p:cNvPr id="4" name="TextBox 3">
            <a:extLst>
              <a:ext uri="{FF2B5EF4-FFF2-40B4-BE49-F238E27FC236}">
                <a16:creationId xmlns:a16="http://schemas.microsoft.com/office/drawing/2014/main" id="{EABF2097-5D54-2447-899D-6891F914E082}"/>
              </a:ext>
            </a:extLst>
          </p:cNvPr>
          <p:cNvSpPr txBox="1"/>
          <p:nvPr/>
        </p:nvSpPr>
        <p:spPr>
          <a:xfrm>
            <a:off x="986588" y="363673"/>
            <a:ext cx="7291137" cy="4401205"/>
          </a:xfrm>
          <a:prstGeom prst="rect">
            <a:avLst/>
          </a:prstGeom>
          <a:noFill/>
        </p:spPr>
        <p:txBody>
          <a:bodyPr wrap="square" rtlCol="0">
            <a:spAutoFit/>
          </a:bodyPr>
          <a:lstStyle/>
          <a:p>
            <a:r>
              <a:rPr lang="en-US" sz="1600" u="sng" dirty="0" smtClean="0">
                <a:latin typeface="Helvetica" pitchFamily="2" charset="0"/>
              </a:rPr>
              <a:t>Digital </a:t>
            </a:r>
            <a:r>
              <a:rPr lang="en-US" sz="1600" u="sng" dirty="0">
                <a:latin typeface="Helvetica" pitchFamily="2" charset="0"/>
              </a:rPr>
              <a:t>Technology: </a:t>
            </a:r>
            <a:r>
              <a:rPr lang="en-US" sz="1600" dirty="0" smtClean="0">
                <a:latin typeface="Helvetica" pitchFamily="2" charset="0"/>
              </a:rPr>
              <a:t>The most important part of the digital strategy is the technology. Marketing today is driven by the right kind of technology and tools to enhance and upgrade your marketing efforts that show highly effective results. The first step is to choose your Marketing Technology aka MarTech stack. Here are the tools you need:</a:t>
            </a:r>
          </a:p>
          <a:p>
            <a:endParaRPr lang="en-US" sz="1600" dirty="0" smtClean="0">
              <a:latin typeface="Helvetica" pitchFamily="2" charset="0"/>
            </a:endParaRPr>
          </a:p>
          <a:p>
            <a:pPr marL="285750" indent="-285750">
              <a:buFont typeface="Arial" panose="020B0604020202020204" pitchFamily="34" charset="0"/>
              <a:buChar char="•"/>
            </a:pPr>
            <a:r>
              <a:rPr lang="en-US" sz="1400" dirty="0" smtClean="0">
                <a:latin typeface="Helvetica" pitchFamily="2" charset="0"/>
              </a:rPr>
              <a:t>Customer Data Platform: CDP like Segment allows you to track a customer following GDPR guidelines</a:t>
            </a:r>
          </a:p>
          <a:p>
            <a:pPr marL="285750" indent="-285750">
              <a:buFont typeface="Arial" panose="020B0604020202020204" pitchFamily="34" charset="0"/>
              <a:buChar char="•"/>
            </a:pPr>
            <a:r>
              <a:rPr lang="en-US" sz="1400" dirty="0" smtClean="0">
                <a:latin typeface="Helvetica" pitchFamily="2" charset="0"/>
              </a:rPr>
              <a:t>Marketing Automation: Platforms like Hubspot are great automation platforms that helps you setup inbound marketing to increase your customer retention rates and build a high quality sales pipeline. Hubspot also takes the headache off social media management campaigns</a:t>
            </a:r>
          </a:p>
          <a:p>
            <a:pPr marL="285750" indent="-285750">
              <a:buFont typeface="Arial" panose="020B0604020202020204" pitchFamily="34" charset="0"/>
              <a:buChar char="•"/>
            </a:pPr>
            <a:r>
              <a:rPr lang="en-US" sz="1400" dirty="0" smtClean="0">
                <a:latin typeface="Helvetica" pitchFamily="2" charset="0"/>
              </a:rPr>
              <a:t>Customer Relationship Management: CMS systems like salesforce are most imperative to start seeing quality leads and conversions</a:t>
            </a:r>
          </a:p>
          <a:p>
            <a:pPr marL="285750" indent="-285750">
              <a:buFont typeface="Arial" panose="020B0604020202020204" pitchFamily="34" charset="0"/>
              <a:buChar char="•"/>
            </a:pPr>
            <a:r>
              <a:rPr lang="en-US" sz="1400" dirty="0" smtClean="0">
                <a:latin typeface="Helvetica" pitchFamily="2" charset="0"/>
              </a:rPr>
              <a:t>Analytics &amp; Metrics: Tools like Google analytics, </a:t>
            </a:r>
            <a:r>
              <a:rPr lang="en-US" sz="1400" dirty="0" err="1" smtClean="0">
                <a:latin typeface="Helvetica" pitchFamily="2" charset="0"/>
              </a:rPr>
              <a:t>Mixpanel</a:t>
            </a:r>
            <a:r>
              <a:rPr lang="en-US" sz="1400" dirty="0" smtClean="0">
                <a:latin typeface="Helvetica" pitchFamily="2" charset="0"/>
              </a:rPr>
              <a:t> and Amplitude helps in giving you the right picture</a:t>
            </a:r>
          </a:p>
          <a:p>
            <a:pPr marL="285750" indent="-285750">
              <a:buFont typeface="Arial" panose="020B0604020202020204" pitchFamily="34" charset="0"/>
              <a:buChar char="•"/>
            </a:pPr>
            <a:r>
              <a:rPr lang="en-US" sz="1400" dirty="0" smtClean="0">
                <a:latin typeface="Helvetica" pitchFamily="2" charset="0"/>
              </a:rPr>
              <a:t>Digital Marketing Tools: Keyword search tools, Content analysis tools and various other SEO tools needs to be shortlisted</a:t>
            </a:r>
            <a:endParaRPr lang="en-US" sz="1400" dirty="0">
              <a:latin typeface="Helvetica" pitchFamily="2" charset="0"/>
            </a:endParaRPr>
          </a:p>
          <a:p>
            <a:endParaRPr lang="en-US" sz="1600" dirty="0" smtClean="0">
              <a:latin typeface="Helvetica" pitchFamily="2" charset="0"/>
            </a:endParaRPr>
          </a:p>
        </p:txBody>
      </p:sp>
    </p:spTree>
    <p:extLst>
      <p:ext uri="{BB962C8B-B14F-4D97-AF65-F5344CB8AC3E}">
        <p14:creationId xmlns:p14="http://schemas.microsoft.com/office/powerpoint/2010/main" val="42714468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0" y="4620989"/>
            <a:ext cx="9143999" cy="537452"/>
          </a:xfrm>
          <a:solidFill>
            <a:srgbClr val="1B3651">
              <a:alpha val="89000"/>
            </a:srgbClr>
          </a:solidFill>
          <a:ln>
            <a:noFill/>
          </a:ln>
        </p:spPr>
        <p:txBody>
          <a:bodyPr>
            <a:normAutofit fontScale="62500" lnSpcReduction="20000"/>
          </a:bodyPr>
          <a:lstStyle/>
          <a:p>
            <a:endParaRPr lang="en-US" dirty="0"/>
          </a:p>
          <a:p>
            <a:r>
              <a:rPr lang="en-US" dirty="0"/>
              <a:t>Purpose of Our Research</a:t>
            </a:r>
          </a:p>
        </p:txBody>
      </p:sp>
      <p:sp>
        <p:nvSpPr>
          <p:cNvPr id="4" name="TextBox 3">
            <a:extLst>
              <a:ext uri="{FF2B5EF4-FFF2-40B4-BE49-F238E27FC236}">
                <a16:creationId xmlns:a16="http://schemas.microsoft.com/office/drawing/2014/main" id="{EABF2097-5D54-2447-899D-6891F914E082}"/>
              </a:ext>
            </a:extLst>
          </p:cNvPr>
          <p:cNvSpPr txBox="1"/>
          <p:nvPr/>
        </p:nvSpPr>
        <p:spPr>
          <a:xfrm>
            <a:off x="986588" y="589116"/>
            <a:ext cx="7291137" cy="3046988"/>
          </a:xfrm>
          <a:prstGeom prst="rect">
            <a:avLst/>
          </a:prstGeom>
          <a:noFill/>
        </p:spPr>
        <p:txBody>
          <a:bodyPr wrap="square" rtlCol="0">
            <a:spAutoFit/>
          </a:bodyPr>
          <a:lstStyle/>
          <a:p>
            <a:r>
              <a:rPr lang="en-US" sz="1600" u="sng" dirty="0">
                <a:latin typeface="Helvetica" pitchFamily="2" charset="0"/>
              </a:rPr>
              <a:t>Digital Data: </a:t>
            </a:r>
            <a:r>
              <a:rPr lang="en-US" sz="1600" dirty="0">
                <a:latin typeface="Helvetica" pitchFamily="2" charset="0"/>
              </a:rPr>
              <a:t>Digital data normally consists of audience profiles and engagement patterns with </a:t>
            </a:r>
            <a:r>
              <a:rPr lang="en-US" sz="1600" dirty="0" smtClean="0">
                <a:latin typeface="Helvetica" pitchFamily="2" charset="0"/>
              </a:rPr>
              <a:t>businesses. This aspect is captured by typography setup within your chosen </a:t>
            </a:r>
            <a:r>
              <a:rPr lang="en-US" sz="1600" dirty="0">
                <a:latin typeface="Helvetica" pitchFamily="2" charset="0"/>
              </a:rPr>
              <a:t>digital technology </a:t>
            </a:r>
            <a:r>
              <a:rPr lang="en-US" sz="1600" dirty="0" smtClean="0">
                <a:latin typeface="Helvetica" pitchFamily="2" charset="0"/>
              </a:rPr>
              <a:t>that focuses </a:t>
            </a:r>
            <a:r>
              <a:rPr lang="en-US" sz="1600" dirty="0">
                <a:latin typeface="Helvetica" pitchFamily="2" charset="0"/>
              </a:rPr>
              <a:t>on building interactive experiences across a wide range of </a:t>
            </a:r>
            <a:r>
              <a:rPr lang="en-US" sz="1600" dirty="0" smtClean="0">
                <a:latin typeface="Helvetica" pitchFamily="2" charset="0"/>
              </a:rPr>
              <a:t>digital channels and your digital channels.</a:t>
            </a:r>
            <a:endParaRPr lang="en-US" sz="1600" dirty="0">
              <a:latin typeface="Helvetica" pitchFamily="2" charset="0"/>
            </a:endParaRPr>
          </a:p>
          <a:p>
            <a:endParaRPr lang="en-US" sz="1600" dirty="0">
              <a:latin typeface="Helvetica" pitchFamily="2" charset="0"/>
            </a:endParaRPr>
          </a:p>
          <a:p>
            <a:r>
              <a:rPr lang="en-US" sz="1600" u="sng" dirty="0" smtClean="0">
                <a:latin typeface="Helvetica" pitchFamily="2" charset="0"/>
              </a:rPr>
              <a:t>Digital Channels: </a:t>
            </a:r>
            <a:r>
              <a:rPr lang="en-US" sz="1600" dirty="0">
                <a:latin typeface="Helvetica" pitchFamily="2" charset="0"/>
              </a:rPr>
              <a:t>Digital </a:t>
            </a:r>
            <a:r>
              <a:rPr lang="en-US" sz="1600" dirty="0" smtClean="0">
                <a:latin typeface="Helvetica" pitchFamily="2" charset="0"/>
              </a:rPr>
              <a:t>channels </a:t>
            </a:r>
            <a:r>
              <a:rPr lang="en-US" sz="1600" dirty="0">
                <a:latin typeface="Helvetica" pitchFamily="2" charset="0"/>
              </a:rPr>
              <a:t>are another component that involves the analysis of the preferred platforms </a:t>
            </a:r>
            <a:r>
              <a:rPr lang="en-US" sz="1600" dirty="0" smtClean="0">
                <a:latin typeface="Helvetica" pitchFamily="2" charset="0"/>
              </a:rPr>
              <a:t>to </a:t>
            </a:r>
            <a:r>
              <a:rPr lang="en-US" sz="1600" dirty="0">
                <a:latin typeface="Helvetica" pitchFamily="2" charset="0"/>
              </a:rPr>
              <a:t>target </a:t>
            </a:r>
            <a:r>
              <a:rPr lang="en-US" sz="1600" dirty="0" smtClean="0">
                <a:latin typeface="Helvetica" pitchFamily="2" charset="0"/>
              </a:rPr>
              <a:t>the audience</a:t>
            </a:r>
            <a:r>
              <a:rPr lang="en-US" sz="1600" dirty="0">
                <a:latin typeface="Helvetica" pitchFamily="2" charset="0"/>
              </a:rPr>
              <a:t>. </a:t>
            </a:r>
            <a:r>
              <a:rPr lang="en-US" sz="1600" dirty="0" smtClean="0">
                <a:latin typeface="Helvetica" pitchFamily="2" charset="0"/>
              </a:rPr>
              <a:t>Evaluate from the digital marketing channels explained above to build your digital marketing strategy. A collection of </a:t>
            </a:r>
            <a:r>
              <a:rPr lang="en-US" sz="1600" dirty="0">
                <a:latin typeface="Helvetica" pitchFamily="2" charset="0"/>
              </a:rPr>
              <a:t>paid, owned, and earned </a:t>
            </a:r>
            <a:r>
              <a:rPr lang="en-US" sz="1600" dirty="0" smtClean="0">
                <a:latin typeface="Helvetica" pitchFamily="2" charset="0"/>
              </a:rPr>
              <a:t>channels utilize </a:t>
            </a:r>
            <a:r>
              <a:rPr lang="en-US" sz="1600" dirty="0">
                <a:latin typeface="Helvetica" pitchFamily="2" charset="0"/>
              </a:rPr>
              <a:t>to build engagement with the target market through several ways such as advertising e-mails, messaging, search engines, and social networks.</a:t>
            </a:r>
          </a:p>
          <a:p>
            <a:endParaRPr lang="en-US" sz="1600" dirty="0">
              <a:latin typeface="Helvetica" pitchFamily="2" charset="0"/>
            </a:endParaRPr>
          </a:p>
        </p:txBody>
      </p:sp>
    </p:spTree>
    <p:extLst>
      <p:ext uri="{BB962C8B-B14F-4D97-AF65-F5344CB8AC3E}">
        <p14:creationId xmlns:p14="http://schemas.microsoft.com/office/powerpoint/2010/main" val="8228165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0" y="4620989"/>
            <a:ext cx="9143999" cy="537452"/>
          </a:xfrm>
          <a:solidFill>
            <a:srgbClr val="1B3651">
              <a:alpha val="89000"/>
            </a:srgbClr>
          </a:solidFill>
          <a:ln>
            <a:noFill/>
          </a:ln>
        </p:spPr>
        <p:txBody>
          <a:bodyPr>
            <a:normAutofit fontScale="62500" lnSpcReduction="20000"/>
          </a:bodyPr>
          <a:lstStyle/>
          <a:p>
            <a:endParaRPr lang="en-US" dirty="0"/>
          </a:p>
          <a:p>
            <a:r>
              <a:rPr lang="en-US" dirty="0"/>
              <a:t>Purpose of Our Research</a:t>
            </a:r>
          </a:p>
        </p:txBody>
      </p:sp>
      <p:sp>
        <p:nvSpPr>
          <p:cNvPr id="4" name="TextBox 3">
            <a:extLst>
              <a:ext uri="{FF2B5EF4-FFF2-40B4-BE49-F238E27FC236}">
                <a16:creationId xmlns:a16="http://schemas.microsoft.com/office/drawing/2014/main" id="{EABF2097-5D54-2447-899D-6891F914E082}"/>
              </a:ext>
            </a:extLst>
          </p:cNvPr>
          <p:cNvSpPr txBox="1"/>
          <p:nvPr/>
        </p:nvSpPr>
        <p:spPr>
          <a:xfrm>
            <a:off x="986588" y="589116"/>
            <a:ext cx="7291137" cy="307777"/>
          </a:xfrm>
          <a:prstGeom prst="rect">
            <a:avLst/>
          </a:prstGeom>
          <a:noFill/>
        </p:spPr>
        <p:txBody>
          <a:bodyPr wrap="square" rtlCol="0">
            <a:spAutoFit/>
          </a:bodyPr>
          <a:lstStyle/>
          <a:p>
            <a:pPr marL="342900" indent="-342900">
              <a:buFont typeface="+mj-lt"/>
              <a:buAutoNum type="arabicPeriod"/>
            </a:pPr>
            <a:endParaRPr lang="en-US" sz="1400" dirty="0">
              <a:latin typeface="Helvetica" pitchFamily="2" charset="0"/>
            </a:endParaRPr>
          </a:p>
        </p:txBody>
      </p:sp>
      <p:sp>
        <p:nvSpPr>
          <p:cNvPr id="2" name="Rectangle 1"/>
          <p:cNvSpPr/>
          <p:nvPr/>
        </p:nvSpPr>
        <p:spPr>
          <a:xfrm>
            <a:off x="986588" y="589116"/>
            <a:ext cx="6877252" cy="3046988"/>
          </a:xfrm>
          <a:prstGeom prst="rect">
            <a:avLst/>
          </a:prstGeom>
        </p:spPr>
        <p:txBody>
          <a:bodyPr wrap="square">
            <a:spAutoFit/>
          </a:bodyPr>
          <a:lstStyle/>
          <a:p>
            <a:r>
              <a:rPr lang="en-US" sz="1600" u="sng" dirty="0">
                <a:latin typeface="Helvetica" pitchFamily="2" charset="0"/>
              </a:rPr>
              <a:t>Digital Metrics: </a:t>
            </a:r>
            <a:r>
              <a:rPr lang="en-US" sz="1600" dirty="0">
                <a:latin typeface="Helvetica" pitchFamily="2" charset="0"/>
              </a:rPr>
              <a:t>identifying business goals and setting up marketing metrics to fulfill your goals is the honest way to see how your campaigns perform.</a:t>
            </a:r>
          </a:p>
          <a:p>
            <a:endParaRPr lang="en-US" sz="1600" dirty="0">
              <a:latin typeface="Helvetica" pitchFamily="2" charset="0"/>
            </a:endParaRPr>
          </a:p>
          <a:p>
            <a:r>
              <a:rPr lang="en-US" sz="1600" u="sng" dirty="0">
                <a:latin typeface="Helvetica" pitchFamily="2" charset="0"/>
              </a:rPr>
              <a:t>Digital Devices: </a:t>
            </a:r>
            <a:r>
              <a:rPr lang="en-US" sz="1600" dirty="0">
                <a:latin typeface="Helvetica" pitchFamily="2" charset="0"/>
              </a:rPr>
              <a:t>It mainly focuses on the target audience’s interaction and engagement on websites and mobile applications using a combination of connected devices. These devices may include smartphones, tablets, desktop computers, TVs, and gaming devices. Hence its most important to make your websites and landing pages </a:t>
            </a:r>
            <a:r>
              <a:rPr lang="en-US" sz="1600" dirty="0" err="1">
                <a:latin typeface="Helvetica" pitchFamily="2" charset="0"/>
              </a:rPr>
              <a:t>seo</a:t>
            </a:r>
            <a:r>
              <a:rPr lang="en-US" sz="1600" dirty="0">
                <a:latin typeface="Helvetica" pitchFamily="2" charset="0"/>
              </a:rPr>
              <a:t>-friendly and mobile friendly</a:t>
            </a:r>
          </a:p>
          <a:p>
            <a:endParaRPr lang="en-US" sz="1600" dirty="0">
              <a:latin typeface="Helvetica" pitchFamily="2" charset="0"/>
            </a:endParaRPr>
          </a:p>
          <a:p>
            <a:endParaRPr lang="en-US" sz="1600" dirty="0">
              <a:latin typeface="Helvetica" pitchFamily="2" charset="0"/>
            </a:endParaRPr>
          </a:p>
          <a:p>
            <a:endParaRPr lang="en-US" sz="1600" dirty="0">
              <a:latin typeface="Helvetica" pitchFamily="2" charset="0"/>
            </a:endParaRPr>
          </a:p>
        </p:txBody>
      </p:sp>
    </p:spTree>
    <p:extLst>
      <p:ext uri="{BB962C8B-B14F-4D97-AF65-F5344CB8AC3E}">
        <p14:creationId xmlns:p14="http://schemas.microsoft.com/office/powerpoint/2010/main" val="35891291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normAutofit/>
          </a:bodyPr>
          <a:lstStyle/>
          <a:p>
            <a:r>
              <a:rPr lang="en-US" dirty="0" smtClean="0"/>
              <a:t>How To Start? – A Summary</a:t>
            </a:r>
            <a:endParaRPr lang="en-US" dirty="0"/>
          </a:p>
        </p:txBody>
      </p:sp>
      <p:sp>
        <p:nvSpPr>
          <p:cNvPr id="3" name="Text Placeholder 2"/>
          <p:cNvSpPr>
            <a:spLocks noGrp="1"/>
          </p:cNvSpPr>
          <p:nvPr>
            <p:ph type="body" sz="quarter" idx="16"/>
          </p:nvPr>
        </p:nvSpPr>
        <p:spPr/>
        <p:txBody>
          <a:bodyPr>
            <a:normAutofit fontScale="92500"/>
          </a:bodyPr>
          <a:lstStyle/>
          <a:p>
            <a:r>
              <a:rPr lang="en-US" dirty="0"/>
              <a:t>PART </a:t>
            </a:r>
            <a:r>
              <a:rPr lang="en-US" dirty="0" smtClean="0"/>
              <a:t>SEVEN</a:t>
            </a:r>
            <a:endParaRPr lang="en-US" dirty="0"/>
          </a:p>
        </p:txBody>
      </p:sp>
    </p:spTree>
    <p:extLst>
      <p:ext uri="{BB962C8B-B14F-4D97-AF65-F5344CB8AC3E}">
        <p14:creationId xmlns:p14="http://schemas.microsoft.com/office/powerpoint/2010/main" val="20810264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0" y="4155141"/>
            <a:ext cx="9143999" cy="1003300"/>
          </a:xfrm>
          <a:solidFill>
            <a:srgbClr val="1B3651">
              <a:alpha val="89000"/>
            </a:srgbClr>
          </a:solidFill>
          <a:ln>
            <a:noFill/>
          </a:ln>
        </p:spPr>
        <p:txBody>
          <a:bodyPr/>
          <a:lstStyle/>
          <a:p>
            <a:endParaRPr lang="en-US" dirty="0"/>
          </a:p>
          <a:p>
            <a:r>
              <a:rPr lang="en-US" dirty="0" smtClean="0"/>
              <a:t>13 steps to create the digital marketing strategy</a:t>
            </a:r>
            <a:endParaRPr lang="en-US" dirty="0"/>
          </a:p>
        </p:txBody>
      </p:sp>
      <p:sp>
        <p:nvSpPr>
          <p:cNvPr id="5" name="Rectangle 4"/>
          <p:cNvSpPr/>
          <p:nvPr/>
        </p:nvSpPr>
        <p:spPr>
          <a:xfrm>
            <a:off x="1378633" y="555275"/>
            <a:ext cx="7125286" cy="3108543"/>
          </a:xfrm>
          <a:prstGeom prst="rect">
            <a:avLst/>
          </a:prstGeom>
        </p:spPr>
        <p:txBody>
          <a:bodyPr wrap="square">
            <a:spAutoFit/>
          </a:bodyPr>
          <a:lstStyle/>
          <a:p>
            <a:pPr marL="342900" indent="-342900">
              <a:buFont typeface="+mj-lt"/>
              <a:buAutoNum type="arabicPeriod"/>
            </a:pPr>
            <a:r>
              <a:rPr lang="en-US" sz="1400" dirty="0"/>
              <a:t>Build your unique positioning &amp; messaging</a:t>
            </a:r>
          </a:p>
          <a:p>
            <a:pPr marL="342900" indent="-342900">
              <a:buFont typeface="+mj-lt"/>
              <a:buAutoNum type="arabicPeriod"/>
            </a:pPr>
            <a:r>
              <a:rPr lang="en-US" sz="1400" dirty="0"/>
              <a:t>Build your buyer personas.</a:t>
            </a:r>
          </a:p>
          <a:p>
            <a:pPr marL="342900" indent="-342900">
              <a:buFont typeface="+mj-lt"/>
              <a:buAutoNum type="arabicPeriod"/>
            </a:pPr>
            <a:r>
              <a:rPr lang="en-US" sz="1400" dirty="0"/>
              <a:t>Identify your business goals &amp; marketing goals </a:t>
            </a:r>
          </a:p>
          <a:p>
            <a:pPr marL="342900" indent="-342900">
              <a:buFont typeface="+mj-lt"/>
              <a:buAutoNum type="arabicPeriod"/>
            </a:pPr>
            <a:r>
              <a:rPr lang="en-US" sz="1400" dirty="0"/>
              <a:t>Prepare the list of digital marketing tools you'll need.</a:t>
            </a:r>
          </a:p>
          <a:p>
            <a:pPr marL="342900" indent="-342900">
              <a:buFont typeface="+mj-lt"/>
              <a:buAutoNum type="arabicPeriod"/>
            </a:pPr>
            <a:r>
              <a:rPr lang="en-US" sz="1400" dirty="0"/>
              <a:t>Evaluate your existing digital channels that work for you</a:t>
            </a:r>
          </a:p>
          <a:p>
            <a:pPr marL="342900" indent="-342900">
              <a:buFont typeface="+mj-lt"/>
              <a:buAutoNum type="arabicPeriod"/>
            </a:pPr>
            <a:r>
              <a:rPr lang="en-US" sz="1400" dirty="0"/>
              <a:t>Audit and plan your owned media campaigns.</a:t>
            </a:r>
          </a:p>
          <a:p>
            <a:pPr marL="342900" indent="-342900">
              <a:buFont typeface="+mj-lt"/>
              <a:buAutoNum type="arabicPeriod"/>
            </a:pPr>
            <a:r>
              <a:rPr lang="en-US" sz="1400" dirty="0"/>
              <a:t>Analyzing your digital marketing strategy’s past success and failures</a:t>
            </a:r>
          </a:p>
          <a:p>
            <a:pPr marL="342900" indent="-342900">
              <a:buFont typeface="+mj-lt"/>
              <a:buAutoNum type="arabicPeriod"/>
            </a:pPr>
            <a:r>
              <a:rPr lang="en-US" sz="1400" dirty="0"/>
              <a:t>Identify Your Means (&amp; Stick to Your Budget)</a:t>
            </a:r>
          </a:p>
          <a:p>
            <a:pPr marL="342900" indent="-342900">
              <a:buFont typeface="+mj-lt"/>
              <a:buAutoNum type="arabicPeriod"/>
            </a:pPr>
            <a:r>
              <a:rPr lang="en-US" sz="1400" dirty="0"/>
              <a:t>Measure and monitor the performance of your digital marketing strategy and to change elements where needed.</a:t>
            </a:r>
          </a:p>
          <a:p>
            <a:pPr marL="342900" indent="-342900">
              <a:buFont typeface="+mj-lt"/>
              <a:buAutoNum type="arabicPeriod"/>
            </a:pPr>
            <a:r>
              <a:rPr lang="en-US" sz="1400" dirty="0"/>
              <a:t>Setup Inbound Marketing</a:t>
            </a:r>
          </a:p>
          <a:p>
            <a:pPr marL="342900" indent="-342900">
              <a:buFont typeface="+mj-lt"/>
              <a:buAutoNum type="arabicPeriod"/>
            </a:pPr>
            <a:r>
              <a:rPr lang="en-US" sz="1400" dirty="0"/>
              <a:t>Understand the Digital Sales Funnel</a:t>
            </a:r>
          </a:p>
          <a:p>
            <a:pPr marL="342900" indent="-342900">
              <a:buFont typeface="+mj-lt"/>
              <a:buAutoNum type="arabicPeriod"/>
            </a:pPr>
            <a:r>
              <a:rPr lang="en-US" sz="1400" dirty="0"/>
              <a:t>Focus on Blogging</a:t>
            </a:r>
          </a:p>
          <a:p>
            <a:pPr marL="342900" indent="-342900">
              <a:buFont typeface="+mj-lt"/>
              <a:buAutoNum type="arabicPeriod"/>
            </a:pPr>
            <a:r>
              <a:rPr lang="en-US" sz="1400" dirty="0"/>
              <a:t>Focus on Mobile Optimization &amp; </a:t>
            </a:r>
            <a:r>
              <a:rPr lang="en-US" sz="1400" dirty="0" smtClean="0"/>
              <a:t>SEO </a:t>
            </a:r>
            <a:r>
              <a:rPr lang="en-US" sz="1400" dirty="0"/>
              <a:t>Friendly Content</a:t>
            </a:r>
          </a:p>
        </p:txBody>
      </p:sp>
    </p:spTree>
    <p:extLst>
      <p:ext uri="{BB962C8B-B14F-4D97-AF65-F5344CB8AC3E}">
        <p14:creationId xmlns:p14="http://schemas.microsoft.com/office/powerpoint/2010/main" val="23186395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THANK YOU!</a:t>
            </a:r>
          </a:p>
        </p:txBody>
      </p:sp>
    </p:spTree>
    <p:extLst>
      <p:ext uri="{BB962C8B-B14F-4D97-AF65-F5344CB8AC3E}">
        <p14:creationId xmlns:p14="http://schemas.microsoft.com/office/powerpoint/2010/main" val="80668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smtClean="0"/>
              <a:t>UNDERSTAND YOUR INDUSTRY</a:t>
            </a:r>
            <a:endParaRPr lang="en-US" dirty="0"/>
          </a:p>
        </p:txBody>
      </p:sp>
      <p:sp>
        <p:nvSpPr>
          <p:cNvPr id="3" name="Text Placeholder 2"/>
          <p:cNvSpPr>
            <a:spLocks noGrp="1"/>
          </p:cNvSpPr>
          <p:nvPr>
            <p:ph type="body" sz="quarter" idx="16"/>
          </p:nvPr>
        </p:nvSpPr>
        <p:spPr/>
        <p:txBody>
          <a:bodyPr>
            <a:normAutofit lnSpcReduction="10000"/>
          </a:bodyPr>
          <a:lstStyle/>
          <a:p>
            <a:r>
              <a:rPr lang="en-US" dirty="0"/>
              <a:t>PART ONE</a:t>
            </a:r>
          </a:p>
        </p:txBody>
      </p:sp>
    </p:spTree>
    <p:extLst>
      <p:ext uri="{BB962C8B-B14F-4D97-AF65-F5344CB8AC3E}">
        <p14:creationId xmlns:p14="http://schemas.microsoft.com/office/powerpoint/2010/main" val="1935180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0" y="4620989"/>
            <a:ext cx="9143999" cy="537452"/>
          </a:xfrm>
          <a:solidFill>
            <a:srgbClr val="1B3651">
              <a:alpha val="89000"/>
            </a:srgbClr>
          </a:solidFill>
          <a:ln>
            <a:noFill/>
          </a:ln>
        </p:spPr>
        <p:txBody>
          <a:bodyPr>
            <a:normAutofit fontScale="62500" lnSpcReduction="20000"/>
          </a:bodyPr>
          <a:lstStyle/>
          <a:p>
            <a:endParaRPr lang="en-US" dirty="0"/>
          </a:p>
          <a:p>
            <a:r>
              <a:rPr lang="en-US" dirty="0"/>
              <a:t>Purpose of Our Research</a:t>
            </a:r>
          </a:p>
        </p:txBody>
      </p:sp>
      <p:sp>
        <p:nvSpPr>
          <p:cNvPr id="4" name="TextBox 3">
            <a:extLst>
              <a:ext uri="{FF2B5EF4-FFF2-40B4-BE49-F238E27FC236}">
                <a16:creationId xmlns:a16="http://schemas.microsoft.com/office/drawing/2014/main" id="{EABF2097-5D54-2447-899D-6891F914E082}"/>
              </a:ext>
            </a:extLst>
          </p:cNvPr>
          <p:cNvSpPr txBox="1"/>
          <p:nvPr/>
        </p:nvSpPr>
        <p:spPr>
          <a:xfrm>
            <a:off x="986588" y="589116"/>
            <a:ext cx="7291137" cy="2308324"/>
          </a:xfrm>
          <a:prstGeom prst="rect">
            <a:avLst/>
          </a:prstGeom>
          <a:noFill/>
        </p:spPr>
        <p:txBody>
          <a:bodyPr wrap="square" rtlCol="0">
            <a:spAutoFit/>
          </a:bodyPr>
          <a:lstStyle/>
          <a:p>
            <a:r>
              <a:rPr lang="en-US" sz="1600" dirty="0" smtClean="0">
                <a:latin typeface="Helvetica" pitchFamily="2" charset="0"/>
              </a:rPr>
              <a:t>It’s </a:t>
            </a:r>
            <a:r>
              <a:rPr lang="en-US" sz="1600" dirty="0">
                <a:latin typeface="Helvetica" pitchFamily="2" charset="0"/>
              </a:rPr>
              <a:t>worthwhile to analyze the state of your industry – whether as a prospective new entrant or as an existing player in the game. One way to do this is with </a:t>
            </a:r>
            <a:r>
              <a:rPr lang="en-US" sz="1600" b="1" dirty="0">
                <a:latin typeface="Helvetica" pitchFamily="2" charset="0"/>
              </a:rPr>
              <a:t>Porter’s Five Forces Analysis. </a:t>
            </a:r>
          </a:p>
          <a:p>
            <a:endParaRPr lang="en-US" sz="1600" dirty="0" smtClean="0">
              <a:latin typeface="Helvetica" pitchFamily="2" charset="0"/>
            </a:endParaRPr>
          </a:p>
          <a:p>
            <a:r>
              <a:rPr lang="en-US" sz="1600" dirty="0" smtClean="0">
                <a:latin typeface="Helvetica" pitchFamily="2" charset="0"/>
              </a:rPr>
              <a:t>This </a:t>
            </a:r>
            <a:r>
              <a:rPr lang="en-US" sz="1600" dirty="0">
                <a:latin typeface="Helvetica" pitchFamily="2" charset="0"/>
              </a:rPr>
              <a:t>method of studying an industry considers – as the name suggests – five different criteria and how high the power, threat, or rivalry in each area is.</a:t>
            </a:r>
          </a:p>
          <a:p>
            <a:endParaRPr lang="en-US" sz="1600" dirty="0" smtClean="0">
              <a:latin typeface="Helvetica" pitchFamily="2" charset="0"/>
            </a:endParaRPr>
          </a:p>
          <a:p>
            <a:r>
              <a:rPr lang="en-US" sz="1600" dirty="0" smtClean="0">
                <a:latin typeface="Helvetica" pitchFamily="2" charset="0"/>
              </a:rPr>
              <a:t>Below </a:t>
            </a:r>
            <a:r>
              <a:rPr lang="en-US" sz="1600" dirty="0">
                <a:latin typeface="Helvetica" pitchFamily="2" charset="0"/>
              </a:rPr>
              <a:t>are the five forces in the </a:t>
            </a:r>
            <a:r>
              <a:rPr lang="en-US" sz="1600" dirty="0" smtClean="0">
                <a:latin typeface="Helvetica" pitchFamily="2" charset="0"/>
              </a:rPr>
              <a:t>analysis:</a:t>
            </a:r>
            <a:endParaRPr lang="en-US" sz="1600" dirty="0">
              <a:latin typeface="Helvetica" pitchFamily="2" charset="0"/>
            </a:endParaRPr>
          </a:p>
          <a:p>
            <a:endParaRPr lang="en-US" sz="1600" dirty="0" smtClean="0">
              <a:latin typeface="Helvetica" pitchFamily="2" charset="0"/>
            </a:endParaRPr>
          </a:p>
        </p:txBody>
      </p:sp>
    </p:spTree>
    <p:extLst>
      <p:ext uri="{BB962C8B-B14F-4D97-AF65-F5344CB8AC3E}">
        <p14:creationId xmlns:p14="http://schemas.microsoft.com/office/powerpoint/2010/main" val="626621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0" y="4620989"/>
            <a:ext cx="9143999" cy="537452"/>
          </a:xfrm>
          <a:solidFill>
            <a:srgbClr val="1B3651">
              <a:alpha val="89000"/>
            </a:srgbClr>
          </a:solidFill>
          <a:ln>
            <a:noFill/>
          </a:ln>
        </p:spPr>
        <p:txBody>
          <a:bodyPr>
            <a:normAutofit fontScale="62500" lnSpcReduction="20000"/>
          </a:bodyPr>
          <a:lstStyle/>
          <a:p>
            <a:endParaRPr lang="en-US" dirty="0"/>
          </a:p>
          <a:p>
            <a:r>
              <a:rPr lang="en-US" dirty="0"/>
              <a:t>Purpose of Our Research</a:t>
            </a:r>
          </a:p>
        </p:txBody>
      </p:sp>
      <p:sp>
        <p:nvSpPr>
          <p:cNvPr id="4" name="TextBox 3">
            <a:extLst>
              <a:ext uri="{FF2B5EF4-FFF2-40B4-BE49-F238E27FC236}">
                <a16:creationId xmlns:a16="http://schemas.microsoft.com/office/drawing/2014/main" id="{EABF2097-5D54-2447-899D-6891F914E082}"/>
              </a:ext>
            </a:extLst>
          </p:cNvPr>
          <p:cNvSpPr txBox="1"/>
          <p:nvPr/>
        </p:nvSpPr>
        <p:spPr>
          <a:xfrm>
            <a:off x="986588" y="589116"/>
            <a:ext cx="7291137" cy="3323987"/>
          </a:xfrm>
          <a:prstGeom prst="rect">
            <a:avLst/>
          </a:prstGeom>
          <a:noFill/>
        </p:spPr>
        <p:txBody>
          <a:bodyPr wrap="square" rtlCol="0">
            <a:spAutoFit/>
          </a:bodyPr>
          <a:lstStyle/>
          <a:p>
            <a:pPr marL="342900" indent="-342900">
              <a:buFont typeface="+mj-lt"/>
              <a:buAutoNum type="arabicPeriod"/>
            </a:pPr>
            <a:r>
              <a:rPr lang="en-US" sz="1400" u="sng" dirty="0">
                <a:latin typeface="Helvetica" pitchFamily="2" charset="0"/>
              </a:rPr>
              <a:t>Competitive Rivalry: </a:t>
            </a:r>
            <a:r>
              <a:rPr lang="en-US" sz="1400" dirty="0">
                <a:latin typeface="Helvetica" pitchFamily="2" charset="0"/>
              </a:rPr>
              <a:t>This section asks how high the level of direct competition is in your industry. Ask yourself what other companies offer the same product or service that you do in the location that you do business in. While there may be another company offering the same thing you do, it only matters how much of a direct threat they impose on your share of the market for this analysis</a:t>
            </a:r>
            <a:r>
              <a:rPr lang="en-US" sz="1400" dirty="0" smtClean="0">
                <a:latin typeface="Helvetica" pitchFamily="2" charset="0"/>
              </a:rPr>
              <a:t>.</a:t>
            </a:r>
          </a:p>
          <a:p>
            <a:pPr marL="342900" indent="-342900">
              <a:buFont typeface="+mj-lt"/>
              <a:buAutoNum type="arabicPeriod"/>
            </a:pPr>
            <a:r>
              <a:rPr lang="en-US" sz="1400" u="sng" dirty="0" smtClean="0">
                <a:latin typeface="Helvetica" pitchFamily="2" charset="0"/>
              </a:rPr>
              <a:t>Threat </a:t>
            </a:r>
            <a:r>
              <a:rPr lang="en-US" sz="1400" u="sng" dirty="0">
                <a:latin typeface="Helvetica" pitchFamily="2" charset="0"/>
              </a:rPr>
              <a:t>of New </a:t>
            </a:r>
            <a:r>
              <a:rPr lang="en-US" sz="1400" u="sng" dirty="0" smtClean="0">
                <a:latin typeface="Helvetica" pitchFamily="2" charset="0"/>
              </a:rPr>
              <a:t>Entrants: </a:t>
            </a:r>
            <a:r>
              <a:rPr lang="en-US" sz="1400" dirty="0" smtClean="0">
                <a:latin typeface="Helvetica" pitchFamily="2" charset="0"/>
              </a:rPr>
              <a:t>This </a:t>
            </a:r>
            <a:r>
              <a:rPr lang="en-US" sz="1400" dirty="0">
                <a:latin typeface="Helvetica" pitchFamily="2" charset="0"/>
              </a:rPr>
              <a:t>area explores how difficult it is to start a company or launch a product that could compete with yours. It also looks at barriers to entry – whether those are resource-based, financial, or imposed by government restrictions. </a:t>
            </a:r>
            <a:endParaRPr lang="en-US" sz="1400" dirty="0" smtClean="0">
              <a:latin typeface="Helvetica" pitchFamily="2" charset="0"/>
            </a:endParaRPr>
          </a:p>
          <a:p>
            <a:pPr marL="342900" indent="-342900">
              <a:buFont typeface="+mj-lt"/>
              <a:buAutoNum type="arabicPeriod"/>
            </a:pPr>
            <a:r>
              <a:rPr lang="en-US" sz="1400" u="sng" dirty="0" smtClean="0">
                <a:latin typeface="Helvetica" pitchFamily="2" charset="0"/>
              </a:rPr>
              <a:t>Threat </a:t>
            </a:r>
            <a:r>
              <a:rPr lang="en-US" sz="1400" u="sng" dirty="0">
                <a:latin typeface="Helvetica" pitchFamily="2" charset="0"/>
              </a:rPr>
              <a:t>of </a:t>
            </a:r>
            <a:r>
              <a:rPr lang="en-US" sz="1400" u="sng" dirty="0" smtClean="0">
                <a:latin typeface="Helvetica" pitchFamily="2" charset="0"/>
              </a:rPr>
              <a:t>Substitution: </a:t>
            </a:r>
            <a:r>
              <a:rPr lang="en-US" sz="1400" dirty="0" smtClean="0">
                <a:latin typeface="Helvetica" pitchFamily="2" charset="0"/>
              </a:rPr>
              <a:t>For </a:t>
            </a:r>
            <a:r>
              <a:rPr lang="en-US" sz="1400" dirty="0">
                <a:latin typeface="Helvetica" pitchFamily="2" charset="0"/>
              </a:rPr>
              <a:t>this criteria, think of the alternatives to your product or service. Keep in mind, these are not direct substitutes</a:t>
            </a:r>
            <a:r>
              <a:rPr lang="en-US" sz="1400" dirty="0" smtClean="0">
                <a:latin typeface="Helvetica" pitchFamily="2" charset="0"/>
              </a:rPr>
              <a:t>.</a:t>
            </a:r>
          </a:p>
          <a:p>
            <a:pPr marL="342900" indent="-342900">
              <a:buFont typeface="+mj-lt"/>
              <a:buAutoNum type="arabicPeriod"/>
            </a:pPr>
            <a:r>
              <a:rPr lang="en-US" sz="1400" u="sng" dirty="0">
                <a:latin typeface="Helvetica" pitchFamily="2" charset="0"/>
              </a:rPr>
              <a:t>Buyer </a:t>
            </a:r>
            <a:r>
              <a:rPr lang="en-US" sz="1400" u="sng" dirty="0" smtClean="0">
                <a:latin typeface="Helvetica" pitchFamily="2" charset="0"/>
              </a:rPr>
              <a:t>Power: </a:t>
            </a:r>
            <a:r>
              <a:rPr lang="en-US" sz="1400" dirty="0" smtClean="0">
                <a:latin typeface="Helvetica" pitchFamily="2" charset="0"/>
              </a:rPr>
              <a:t>Buyer </a:t>
            </a:r>
            <a:r>
              <a:rPr lang="en-US" sz="1400" dirty="0">
                <a:latin typeface="Helvetica" pitchFamily="2" charset="0"/>
              </a:rPr>
              <a:t>power looks at whether your market is a buyer’s market or a seller’s market from your company’s perspective. If your product is at the mercy of the latest trend or a bargain-hunting coupon cutter, buyer power is high. </a:t>
            </a:r>
            <a:endParaRPr lang="en-US" sz="1400" dirty="0" smtClean="0">
              <a:latin typeface="Helvetica" pitchFamily="2" charset="0"/>
            </a:endParaRPr>
          </a:p>
          <a:p>
            <a:pPr marL="342900" indent="-342900">
              <a:buFont typeface="+mj-lt"/>
              <a:buAutoNum type="arabicPeriod"/>
            </a:pPr>
            <a:r>
              <a:rPr lang="en-US" sz="1400" u="sng" dirty="0" smtClean="0">
                <a:latin typeface="Helvetica" pitchFamily="2" charset="0"/>
              </a:rPr>
              <a:t>Supplier Power: </a:t>
            </a:r>
            <a:r>
              <a:rPr lang="en-US" sz="1400" dirty="0" smtClean="0">
                <a:latin typeface="Helvetica" pitchFamily="2" charset="0"/>
              </a:rPr>
              <a:t>Lastly</a:t>
            </a:r>
            <a:r>
              <a:rPr lang="en-US" sz="1400" dirty="0">
                <a:latin typeface="Helvetica" pitchFamily="2" charset="0"/>
              </a:rPr>
              <a:t>, supplier power considered how much suppliers influence the business. </a:t>
            </a:r>
          </a:p>
        </p:txBody>
      </p:sp>
    </p:spTree>
    <p:extLst>
      <p:ext uri="{BB962C8B-B14F-4D97-AF65-F5344CB8AC3E}">
        <p14:creationId xmlns:p14="http://schemas.microsoft.com/office/powerpoint/2010/main" val="3653934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p Arrow 1"/>
          <p:cNvSpPr>
            <a:spLocks noChangeArrowheads="1"/>
          </p:cNvSpPr>
          <p:nvPr/>
        </p:nvSpPr>
        <p:spPr bwMode="auto">
          <a:xfrm>
            <a:off x="3158653" y="3518154"/>
            <a:ext cx="2504209" cy="1640287"/>
          </a:xfrm>
          <a:prstGeom prst="upArrow">
            <a:avLst>
              <a:gd name="adj1" fmla="val 50000"/>
              <a:gd name="adj2" fmla="val 50000"/>
            </a:avLst>
          </a:prstGeom>
          <a:noFill/>
          <a:ln w="12700">
            <a:solidFill>
              <a:srgbClr val="1F3763"/>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Threat of Substitution</a:t>
            </a:r>
            <a:endParaRPr kumimoji="0" lang="en-US" altLang="en-US" sz="10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tabLst/>
            </a:pPr>
            <a:endParaRPr kumimoji="0" lang="en-US" altLang="en-US" sz="1000" b="0"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tabLst/>
            </a:pPr>
            <a:r>
              <a:rPr kumimoji="0" lang="en-US" altLang="en-US" sz="1000" b="0"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Very High             </a:t>
            </a:r>
            <a:r>
              <a:rPr kumimoji="0" lang="en-US" altLang="en-US" sz="1000" b="0" i="0" u="none" strike="noStrike" cap="none" normalizeH="0" baseline="0" dirty="0" err="1" smtClean="0">
                <a:ln>
                  <a:noFill/>
                </a:ln>
                <a:solidFill>
                  <a:srgbClr val="000000"/>
                </a:solidFill>
                <a:effectLst/>
                <a:latin typeface="Avenir Roman"/>
                <a:ea typeface="Times New Roman" panose="02020603050405020304" pitchFamily="18" charset="0"/>
                <a:cs typeface="Times New Roman" panose="02020603050405020304" pitchFamily="18" charset="0"/>
              </a:rPr>
              <a:t>High</a:t>
            </a:r>
            <a:endParaRPr kumimoji="0" lang="en-US" altLang="en-US" sz="10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Low     Very Low</a:t>
            </a:r>
            <a:endParaRPr kumimoji="0" lang="en-US" altLang="en-US" sz="1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anose="020B0604020202020204" pitchFamily="34" charset="0"/>
            </a:endParaRPr>
          </a:p>
        </p:txBody>
      </p:sp>
      <p:sp>
        <p:nvSpPr>
          <p:cNvPr id="5" name="Down Arrow 3"/>
          <p:cNvSpPr>
            <a:spLocks noChangeArrowheads="1"/>
          </p:cNvSpPr>
          <p:nvPr/>
        </p:nvSpPr>
        <p:spPr bwMode="auto">
          <a:xfrm>
            <a:off x="3095404" y="155240"/>
            <a:ext cx="2630708" cy="1829469"/>
          </a:xfrm>
          <a:prstGeom prst="downArrow">
            <a:avLst>
              <a:gd name="adj1" fmla="val 50000"/>
              <a:gd name="adj2" fmla="val 50000"/>
            </a:avLst>
          </a:prstGeom>
          <a:noFill/>
          <a:ln w="12700">
            <a:solidFill>
              <a:srgbClr val="1F3763"/>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sz="1000" b="1" dirty="0">
              <a:solidFill>
                <a:srgbClr val="000000"/>
              </a:solidFill>
              <a:latin typeface="Avenir Roman"/>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sz="1000" b="1" dirty="0">
              <a:solidFill>
                <a:srgbClr val="000000"/>
              </a:solidFill>
              <a:latin typeface="Avenir Roman"/>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Threat of New Entrants</a:t>
            </a:r>
            <a:endParaRPr kumimoji="0" lang="en-US" altLang="en-US" sz="1000" b="0" i="0" u="none" strike="noStrike" cap="none" normalizeH="0" baseline="0" dirty="0" smtClean="0">
              <a:ln>
                <a:noFill/>
              </a:ln>
              <a:solidFill>
                <a:schemeClr val="tx1"/>
              </a:solidFill>
              <a:effectLst/>
            </a:endParaRPr>
          </a:p>
          <a:p>
            <a:pPr marL="171450" marR="0" lvl="0" indent="-171450" algn="ctr"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1000" dirty="0" smtClean="0">
                <a:solidFill>
                  <a:srgbClr val="000000"/>
                </a:solidFill>
                <a:latin typeface="Avenir Roman"/>
                <a:ea typeface="Times New Roman" panose="02020603050405020304" pitchFamily="18" charset="0"/>
                <a:cs typeface="Times New Roman" panose="02020603050405020304" pitchFamily="18" charset="0"/>
              </a:rPr>
              <a:t>Add your threats here</a:t>
            </a:r>
          </a:p>
          <a:p>
            <a:pPr marL="0" marR="0" lvl="0" indent="0" algn="ctr" defTabSz="914400" rtl="0" eaLnBrk="0" fontAlgn="base" latinLnBrk="0" hangingPunct="0">
              <a:lnSpc>
                <a:spcPct val="100000"/>
              </a:lnSpc>
              <a:spcBef>
                <a:spcPct val="0"/>
              </a:spcBef>
              <a:spcAft>
                <a:spcPct val="0"/>
              </a:spcAft>
              <a:buClrTx/>
              <a:buSzTx/>
              <a:tabLst/>
            </a:pPr>
            <a:endParaRPr kumimoji="0" lang="en-US" altLang="en-US" sz="1000" b="0"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tabLst/>
            </a:pPr>
            <a:r>
              <a:rPr kumimoji="0" lang="en-US" altLang="en-US" sz="1000" b="0"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Very High          </a:t>
            </a:r>
            <a:r>
              <a:rPr kumimoji="0" lang="en-US" altLang="en-US" sz="1000" b="0"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High</a:t>
            </a:r>
            <a:endParaRPr kumimoji="0" lang="en-US" altLang="en-US" sz="10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Low    </a:t>
            </a:r>
            <a:r>
              <a:rPr lang="en-US" altLang="en-US" sz="1000" dirty="0">
                <a:solidFill>
                  <a:srgbClr val="000000"/>
                </a:solidFill>
                <a:latin typeface="Avenir Roman"/>
                <a:ea typeface="Times New Roman" panose="02020603050405020304" pitchFamily="18" charset="0"/>
                <a:cs typeface="Times New Roman" panose="02020603050405020304" pitchFamily="18" charset="0"/>
              </a:rPr>
              <a:t/>
            </a:r>
            <a:br>
              <a:rPr lang="en-US" altLang="en-US" sz="1000" dirty="0">
                <a:solidFill>
                  <a:srgbClr val="000000"/>
                </a:solidFill>
                <a:latin typeface="Avenir Roman"/>
                <a:ea typeface="Times New Roman" panose="02020603050405020304" pitchFamily="18" charset="0"/>
                <a:cs typeface="Times New Roman" panose="02020603050405020304" pitchFamily="18" charset="0"/>
              </a:rPr>
            </a:br>
            <a:r>
              <a:rPr kumimoji="0" lang="en-US" altLang="en-US" sz="1000" b="0"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Very Low</a:t>
            </a:r>
            <a:endParaRPr kumimoji="0" lang="en-US" altLang="en-US" sz="1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anose="020B0604020202020204" pitchFamily="34" charset="0"/>
            </a:endParaRPr>
          </a:p>
        </p:txBody>
      </p:sp>
      <p:sp>
        <p:nvSpPr>
          <p:cNvPr id="6" name="Left Arrow 4"/>
          <p:cNvSpPr>
            <a:spLocks noChangeArrowheads="1"/>
          </p:cNvSpPr>
          <p:nvPr/>
        </p:nvSpPr>
        <p:spPr bwMode="auto">
          <a:xfrm>
            <a:off x="5397816" y="1360320"/>
            <a:ext cx="1910350" cy="2566755"/>
          </a:xfrm>
          <a:prstGeom prst="leftArrow">
            <a:avLst>
              <a:gd name="adj1" fmla="val 50000"/>
              <a:gd name="adj2" fmla="val 50667"/>
            </a:avLst>
          </a:prstGeom>
          <a:noFill/>
          <a:ln w="12700">
            <a:solidFill>
              <a:srgbClr val="1F3763"/>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Buyer Power</a:t>
            </a:r>
            <a:endParaRPr lang="en-US" altLang="en-US" sz="1000" dirty="0"/>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Very High             </a:t>
            </a:r>
            <a:r>
              <a:rPr kumimoji="0" lang="en-US" altLang="en-US" sz="1000" b="0" i="0" u="none" strike="noStrike" cap="none" normalizeH="0" baseline="0" dirty="0" err="1" smtClean="0">
                <a:ln>
                  <a:noFill/>
                </a:ln>
                <a:solidFill>
                  <a:srgbClr val="000000"/>
                </a:solidFill>
                <a:effectLst/>
                <a:latin typeface="Avenir Roman"/>
                <a:ea typeface="Times New Roman" panose="02020603050405020304" pitchFamily="18" charset="0"/>
                <a:cs typeface="Times New Roman" panose="02020603050405020304" pitchFamily="18" charset="0"/>
              </a:rPr>
              <a:t>High</a:t>
            </a:r>
            <a:r>
              <a:rPr kumimoji="0" lang="en-US" altLang="en-US" sz="1000" b="0"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  </a:t>
            </a:r>
            <a:endParaRPr lang="en-US" altLang="en-US" sz="1000" dirty="0"/>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	Low</a:t>
            </a:r>
            <a:r>
              <a:rPr kumimoji="0" lang="en-US" altLang="en-US" sz="1000" b="0" i="0" u="none" strike="noStrike" cap="none" normalizeH="0" dirty="0" smtClean="0">
                <a:ln>
                  <a:noFill/>
                </a:ln>
                <a:solidFill>
                  <a:srgbClr val="000000"/>
                </a:solidFill>
                <a:effectLst/>
                <a:latin typeface="Avenir Roman"/>
                <a:ea typeface="Times New Roman" panose="02020603050405020304" pitchFamily="18" charset="0"/>
                <a:cs typeface="Times New Roman" panose="02020603050405020304" pitchFamily="18" charset="0"/>
              </a:rPr>
              <a:t> Very </a:t>
            </a:r>
            <a:r>
              <a:rPr kumimoji="0" lang="en-US" altLang="en-US" sz="1000" b="0"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Low</a:t>
            </a:r>
            <a:endParaRPr kumimoji="0" lang="en-US" altLang="en-US" sz="1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anose="020B0604020202020204" pitchFamily="34" charset="0"/>
            </a:endParaRPr>
          </a:p>
        </p:txBody>
      </p:sp>
      <p:sp>
        <p:nvSpPr>
          <p:cNvPr id="7" name="Right Arrow 6"/>
          <p:cNvSpPr>
            <a:spLocks noChangeArrowheads="1"/>
          </p:cNvSpPr>
          <p:nvPr/>
        </p:nvSpPr>
        <p:spPr bwMode="auto">
          <a:xfrm>
            <a:off x="1459132" y="1268589"/>
            <a:ext cx="1777732" cy="2579590"/>
          </a:xfrm>
          <a:prstGeom prst="rightArrow">
            <a:avLst>
              <a:gd name="adj1" fmla="val 50000"/>
              <a:gd name="adj2" fmla="val 50000"/>
            </a:avLst>
          </a:prstGeom>
          <a:noFill/>
          <a:ln w="12700">
            <a:solidFill>
              <a:srgbClr val="1F3763"/>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Supplier Power</a:t>
            </a:r>
            <a:endParaRPr kumimoji="0" lang="en-US" altLang="en-US" sz="1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000" b="0"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1000" b="0"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Very High             </a:t>
            </a:r>
            <a:r>
              <a:rPr kumimoji="0" lang="en-US" altLang="en-US" sz="1000" b="0" i="0" u="none" strike="noStrike" cap="none" normalizeH="0" baseline="0" dirty="0" err="1" smtClean="0">
                <a:ln>
                  <a:noFill/>
                </a:ln>
                <a:solidFill>
                  <a:srgbClr val="000000"/>
                </a:solidFill>
                <a:effectLst/>
                <a:latin typeface="Avenir Roman"/>
                <a:ea typeface="Times New Roman" panose="02020603050405020304" pitchFamily="18" charset="0"/>
                <a:cs typeface="Times New Roman" panose="02020603050405020304" pitchFamily="18" charset="0"/>
              </a:rPr>
              <a:t>High</a:t>
            </a:r>
            <a:r>
              <a:rPr kumimoji="0" lang="en-US" altLang="en-US" sz="1000" b="0"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  </a:t>
            </a:r>
            <a:endParaRPr kumimoji="0" lang="en-US" altLang="en-US" sz="1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Low     Very Low</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p:txBody>
      </p:sp>
      <p:sp>
        <p:nvSpPr>
          <p:cNvPr id="8" name="Oval 7"/>
          <p:cNvSpPr>
            <a:spLocks noChangeArrowheads="1"/>
          </p:cNvSpPr>
          <p:nvPr/>
        </p:nvSpPr>
        <p:spPr bwMode="auto">
          <a:xfrm>
            <a:off x="3436668" y="2004784"/>
            <a:ext cx="1761344" cy="1491368"/>
          </a:xfrm>
          <a:prstGeom prst="ellipse">
            <a:avLst/>
          </a:prstGeom>
          <a:noFill/>
          <a:ln w="12700">
            <a:solidFill>
              <a:srgbClr val="1F3763"/>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Competitive Rivalry</a:t>
            </a:r>
            <a:endParaRPr kumimoji="0" lang="en-US" altLang="en-US" sz="10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tabLst/>
            </a:pPr>
            <a:endParaRPr kumimoji="0" lang="en-US" altLang="en-US" sz="1000" b="0"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tabLst/>
            </a:pPr>
            <a:r>
              <a:rPr kumimoji="0" lang="en-US" altLang="en-US" sz="1000" b="0"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Very High             </a:t>
            </a:r>
            <a:r>
              <a:rPr kumimoji="0" lang="en-US" altLang="en-US" sz="1000" b="0" i="0" u="none" strike="noStrike" cap="none" normalizeH="0" baseline="0" dirty="0" err="1" smtClean="0">
                <a:ln>
                  <a:noFill/>
                </a:ln>
                <a:solidFill>
                  <a:srgbClr val="000000"/>
                </a:solidFill>
                <a:effectLst/>
                <a:latin typeface="Avenir Roman"/>
                <a:ea typeface="Times New Roman" panose="02020603050405020304" pitchFamily="18" charset="0"/>
                <a:cs typeface="Times New Roman" panose="02020603050405020304" pitchFamily="18" charset="0"/>
              </a:rPr>
              <a:t>High</a:t>
            </a:r>
            <a:endParaRPr lang="en-US" altLang="en-US" sz="1000" dirty="0"/>
          </a:p>
          <a:p>
            <a:pPr marL="0" marR="0" lvl="0" indent="0" algn="r" defTabSz="914400" rtl="0" eaLnBrk="0" fontAlgn="base" latinLnBrk="0" hangingPunct="0">
              <a:lnSpc>
                <a:spcPct val="100000"/>
              </a:lnSpc>
              <a:spcBef>
                <a:spcPct val="0"/>
              </a:spcBef>
              <a:spcAft>
                <a:spcPct val="0"/>
              </a:spcAft>
              <a:buClrTx/>
              <a:buSzTx/>
              <a:tabLst/>
            </a:pPr>
            <a:r>
              <a:rPr kumimoji="0" lang="en-US" altLang="en-US" sz="1000" b="0"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Low     	</a:t>
            </a:r>
          </a:p>
          <a:p>
            <a:pPr marL="0" marR="0" lvl="0" indent="0" algn="r" defTabSz="914400" rtl="0" eaLnBrk="0" fontAlgn="base" latinLnBrk="0" hangingPunct="0">
              <a:lnSpc>
                <a:spcPct val="100000"/>
              </a:lnSpc>
              <a:spcBef>
                <a:spcPct val="0"/>
              </a:spcBef>
              <a:spcAft>
                <a:spcPct val="0"/>
              </a:spcAft>
              <a:buClrTx/>
              <a:buSzTx/>
              <a:tabLst/>
            </a:pPr>
            <a:r>
              <a:rPr kumimoji="0" lang="en-US" altLang="en-US" sz="1000" b="0" i="0" u="none" strike="noStrike" cap="none" normalizeH="0" baseline="0" dirty="0" smtClean="0">
                <a:ln>
                  <a:noFill/>
                </a:ln>
                <a:solidFill>
                  <a:srgbClr val="000000"/>
                </a:solidFill>
                <a:effectLst/>
                <a:latin typeface="Avenir Roman"/>
                <a:ea typeface="Times New Roman" panose="02020603050405020304" pitchFamily="18" charset="0"/>
                <a:cs typeface="Times New Roman" panose="02020603050405020304" pitchFamily="18" charset="0"/>
              </a:rPr>
              <a:t>Very Low</a:t>
            </a:r>
            <a:endParaRPr kumimoji="0" lang="en-US" altLang="en-US" sz="1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anose="020B0604020202020204" pitchFamily="34" charset="0"/>
            </a:endParaRPr>
          </a:p>
        </p:txBody>
      </p:sp>
      <p:sp>
        <p:nvSpPr>
          <p:cNvPr id="14" name="Rectangle 11"/>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16" name="Rectangle 18"/>
          <p:cNvSpPr>
            <a:spLocks noChangeArrowheads="1"/>
          </p:cNvSpPr>
          <p:nvPr/>
        </p:nvSpPr>
        <p:spPr bwMode="auto">
          <a:xfrm>
            <a:off x="-3048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r>
            <a:br>
              <a:rPr kumimoji="0" lang="en-US"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endParaRPr kumimoji="0" lang="en-US" altLang="en-US"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8" name="Rectangle 25"/>
          <p:cNvSpPr>
            <a:spLocks noChangeArrowheads="1"/>
          </p:cNvSpPr>
          <p:nvPr/>
        </p:nvSpPr>
        <p:spPr bwMode="auto">
          <a:xfrm>
            <a:off x="-3048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Tree>
    <p:extLst>
      <p:ext uri="{BB962C8B-B14F-4D97-AF65-F5344CB8AC3E}">
        <p14:creationId xmlns:p14="http://schemas.microsoft.com/office/powerpoint/2010/main" val="2919250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0" y="4155141"/>
            <a:ext cx="9143999" cy="1003300"/>
          </a:xfrm>
          <a:solidFill>
            <a:srgbClr val="1B3651">
              <a:alpha val="89000"/>
            </a:srgbClr>
          </a:solidFill>
          <a:ln>
            <a:noFill/>
          </a:ln>
        </p:spPr>
        <p:txBody>
          <a:bodyPr/>
          <a:lstStyle/>
          <a:p>
            <a:endParaRPr lang="en-US" dirty="0"/>
          </a:p>
          <a:p>
            <a:r>
              <a:rPr lang="en-US" dirty="0" smtClean="0"/>
              <a:t>Analyzing Your Results</a:t>
            </a:r>
            <a:endParaRPr lang="en-US" dirty="0"/>
          </a:p>
        </p:txBody>
      </p:sp>
      <p:sp>
        <p:nvSpPr>
          <p:cNvPr id="4" name="TextBox 3">
            <a:extLst>
              <a:ext uri="{FF2B5EF4-FFF2-40B4-BE49-F238E27FC236}">
                <a16:creationId xmlns:a16="http://schemas.microsoft.com/office/drawing/2014/main" id="{EABF2097-5D54-2447-899D-6891F914E082}"/>
              </a:ext>
            </a:extLst>
          </p:cNvPr>
          <p:cNvSpPr txBox="1"/>
          <p:nvPr/>
        </p:nvSpPr>
        <p:spPr>
          <a:xfrm>
            <a:off x="1100796" y="638352"/>
            <a:ext cx="6942406" cy="3046988"/>
          </a:xfrm>
          <a:prstGeom prst="rect">
            <a:avLst/>
          </a:prstGeom>
          <a:noFill/>
        </p:spPr>
        <p:txBody>
          <a:bodyPr wrap="square" rtlCol="0">
            <a:spAutoFit/>
          </a:bodyPr>
          <a:lstStyle/>
          <a:p>
            <a:r>
              <a:rPr lang="en-US" sz="1600" u="sng" dirty="0">
                <a:latin typeface="Helvetica" pitchFamily="2" charset="0"/>
              </a:rPr>
              <a:t>Analyzing Your Results</a:t>
            </a:r>
          </a:p>
          <a:p>
            <a:endParaRPr lang="en-US" sz="1600" dirty="0" smtClean="0">
              <a:latin typeface="Helvetica" pitchFamily="2" charset="0"/>
            </a:endParaRPr>
          </a:p>
          <a:p>
            <a:r>
              <a:rPr lang="en-US" sz="1600" dirty="0" smtClean="0">
                <a:latin typeface="Helvetica" pitchFamily="2" charset="0"/>
              </a:rPr>
              <a:t>After </a:t>
            </a:r>
            <a:r>
              <a:rPr lang="en-US" sz="1600" dirty="0">
                <a:latin typeface="Helvetica" pitchFamily="2" charset="0"/>
              </a:rPr>
              <a:t>you complete your analysis, take note of how often categories are marked as “high” or “low.” If there are more lows than highs, this is good! </a:t>
            </a:r>
            <a:endParaRPr lang="en-US" sz="1600" dirty="0" smtClean="0">
              <a:latin typeface="Helvetica" pitchFamily="2" charset="0"/>
            </a:endParaRPr>
          </a:p>
          <a:p>
            <a:endParaRPr lang="en-US" sz="1600" dirty="0">
              <a:latin typeface="Helvetica" pitchFamily="2" charset="0"/>
            </a:endParaRPr>
          </a:p>
          <a:p>
            <a:r>
              <a:rPr lang="en-US" sz="1600" dirty="0" smtClean="0">
                <a:latin typeface="Helvetica" pitchFamily="2" charset="0"/>
              </a:rPr>
              <a:t>You </a:t>
            </a:r>
            <a:r>
              <a:rPr lang="en-US" sz="1600" dirty="0">
                <a:latin typeface="Helvetica" pitchFamily="2" charset="0"/>
              </a:rPr>
              <a:t>have an opportunity to make an enormous impact in your market. If your highs outweigh your lows, consider what concrete actions you will have to take to overcome these potential threats and obstacles. </a:t>
            </a:r>
            <a:r>
              <a:rPr lang="en-US" sz="1600" dirty="0" smtClean="0">
                <a:latin typeface="Helvetica" pitchFamily="2" charset="0"/>
              </a:rPr>
              <a:t/>
            </a:r>
            <a:br>
              <a:rPr lang="en-US" sz="1600" dirty="0" smtClean="0">
                <a:latin typeface="Helvetica" pitchFamily="2" charset="0"/>
              </a:rPr>
            </a:br>
            <a:endParaRPr lang="en-US" sz="1600" dirty="0">
              <a:latin typeface="Helvetica" pitchFamily="2" charset="0"/>
            </a:endParaRPr>
          </a:p>
          <a:p>
            <a:r>
              <a:rPr lang="en-US" sz="1600" dirty="0">
                <a:latin typeface="Helvetica" pitchFamily="2" charset="0"/>
              </a:rPr>
              <a:t>Whether you’re incumbent or a new business, these forces can change at any time, so staying on top of industry trends and getting a high-level look at your market is essential for long-term success.</a:t>
            </a:r>
            <a:endParaRPr lang="en-US" sz="1600" dirty="0">
              <a:latin typeface="Helvetica" pitchFamily="2" charset="0"/>
            </a:endParaRPr>
          </a:p>
        </p:txBody>
      </p:sp>
    </p:spTree>
    <p:extLst>
      <p:ext uri="{BB962C8B-B14F-4D97-AF65-F5344CB8AC3E}">
        <p14:creationId xmlns:p14="http://schemas.microsoft.com/office/powerpoint/2010/main" val="3591362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smtClean="0"/>
              <a:t>UNDERSTAND YOUR COMPETITION</a:t>
            </a:r>
            <a:endParaRPr lang="en-US" dirty="0"/>
          </a:p>
        </p:txBody>
      </p:sp>
      <p:sp>
        <p:nvSpPr>
          <p:cNvPr id="3" name="Text Placeholder 2"/>
          <p:cNvSpPr>
            <a:spLocks noGrp="1"/>
          </p:cNvSpPr>
          <p:nvPr>
            <p:ph type="body" sz="quarter" idx="16"/>
          </p:nvPr>
        </p:nvSpPr>
        <p:spPr/>
        <p:txBody>
          <a:bodyPr>
            <a:normAutofit lnSpcReduction="10000"/>
          </a:bodyPr>
          <a:lstStyle/>
          <a:p>
            <a:r>
              <a:rPr lang="en-US" dirty="0"/>
              <a:t>PART </a:t>
            </a:r>
            <a:r>
              <a:rPr lang="en-US" dirty="0" smtClean="0"/>
              <a:t>TWO</a:t>
            </a:r>
            <a:endParaRPr lang="en-US" dirty="0"/>
          </a:p>
        </p:txBody>
      </p:sp>
    </p:spTree>
    <p:extLst>
      <p:ext uri="{BB962C8B-B14F-4D97-AF65-F5344CB8AC3E}">
        <p14:creationId xmlns:p14="http://schemas.microsoft.com/office/powerpoint/2010/main" val="823479033"/>
      </p:ext>
    </p:extLst>
  </p:cSld>
  <p:clrMapOvr>
    <a:masterClrMapping/>
  </p:clrMapOvr>
</p:sld>
</file>

<file path=ppt/theme/theme1.xml><?xml version="1.0" encoding="utf-8"?>
<a:theme xmlns:a="http://schemas.openxmlformats.org/drawingml/2006/main" name="Theme3">
  <a:themeElements>
    <a:clrScheme name="Template 3">
      <a:dk1>
        <a:srgbClr val="414141"/>
      </a:dk1>
      <a:lt1>
        <a:sysClr val="window" lastClr="FFFFFF"/>
      </a:lt1>
      <a:dk2>
        <a:srgbClr val="D9D9D9"/>
      </a:dk2>
      <a:lt2>
        <a:srgbClr val="FFFFFF"/>
      </a:lt2>
      <a:accent1>
        <a:srgbClr val="9C2A27"/>
      </a:accent1>
      <a:accent2>
        <a:srgbClr val="1B3651"/>
      </a:accent2>
      <a:accent3>
        <a:srgbClr val="E6292F"/>
      </a:accent3>
      <a:accent4>
        <a:srgbClr val="2EA962"/>
      </a:accent4>
      <a:accent5>
        <a:srgbClr val="F3EB39"/>
      </a:accent5>
      <a:accent6>
        <a:srgbClr val="6E54A6"/>
      </a:accent6>
      <a:hlink>
        <a:srgbClr val="F36019"/>
      </a:hlink>
      <a:folHlink>
        <a:srgbClr val="F36019"/>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36906</TotalTime>
  <Words>2267</Words>
  <Application>Microsoft Office PowerPoint</Application>
  <PresentationFormat>On-screen Show (16:9)</PresentationFormat>
  <Paragraphs>400</Paragraphs>
  <Slides>36</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36</vt:i4>
      </vt:variant>
    </vt:vector>
  </HeadingPairs>
  <TitlesOfParts>
    <vt:vector size="47" baseType="lpstr">
      <vt:lpstr>Arial</vt:lpstr>
      <vt:lpstr>Arial Narrow</vt:lpstr>
      <vt:lpstr>Avenir Roman</vt:lpstr>
      <vt:lpstr>Calibri</vt:lpstr>
      <vt:lpstr>Cambria</vt:lpstr>
      <vt:lpstr>Helvetica</vt:lpstr>
      <vt:lpstr>Helvetica Light</vt:lpstr>
      <vt:lpstr>Symbol</vt:lpstr>
      <vt:lpstr>Times New Roman</vt:lpstr>
      <vt:lpstr>Wingdings</vt:lpstr>
      <vt:lpstr>Theme3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HubSpot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Mike Volpe</dc:creator>
  <cp:keywords/>
  <dc:description/>
  <cp:lastModifiedBy>nmg</cp:lastModifiedBy>
  <cp:revision>281</cp:revision>
  <dcterms:created xsi:type="dcterms:W3CDTF">2013-04-17T22:01:51Z</dcterms:created>
  <dcterms:modified xsi:type="dcterms:W3CDTF">2020-08-05T08:43:47Z</dcterms:modified>
  <cp:category/>
</cp:coreProperties>
</file>